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4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2020-11-06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pisdionc.org/canon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086482"/>
            <a:ext cx="7766936" cy="1125845"/>
          </a:xfrm>
        </p:spPr>
        <p:txBody>
          <a:bodyPr/>
          <a:lstStyle/>
          <a:p>
            <a:pPr algn="l"/>
            <a:r>
              <a:rPr lang="en-US" dirty="0" smtClean="0"/>
              <a:t>Local </a:t>
            </a:r>
            <a:r>
              <a:rPr lang="en-US" dirty="0" smtClean="0"/>
              <a:t>bylaws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3382923"/>
            <a:ext cx="7766936" cy="608631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/>
              <a:t>The Rev. Canon David </a:t>
            </a:r>
            <a:r>
              <a:rPr lang="en-US" sz="2400" b="1" dirty="0" err="1" smtClean="0"/>
              <a:t>Sellery</a:t>
            </a:r>
            <a:endParaRPr lang="en-US" sz="2400" b="1" dirty="0" smtClean="0"/>
          </a:p>
          <a:p>
            <a:pPr algn="l"/>
            <a:r>
              <a:rPr lang="en-US" sz="2400" b="1" dirty="0" smtClean="0"/>
              <a:t>Ed </a:t>
            </a:r>
            <a:r>
              <a:rPr lang="en-US" sz="2400" b="1" dirty="0" err="1" smtClean="0"/>
              <a:t>Embree</a:t>
            </a:r>
            <a:r>
              <a:rPr lang="en-US" sz="2400" b="1" dirty="0" smtClean="0"/>
              <a:t>, Chancellor</a:t>
            </a:r>
          </a:p>
          <a:p>
            <a:pPr algn="l"/>
            <a:r>
              <a:rPr lang="en-US" sz="2400" b="1" dirty="0" smtClean="0"/>
              <a:t>Chuck Till, Secretary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645920" y="3212327"/>
            <a:ext cx="76280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58" y="4945009"/>
            <a:ext cx="1478665" cy="16619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22824" y="5458022"/>
            <a:ext cx="3809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November 9, 2020</a:t>
            </a:r>
            <a:endParaRPr lang="en-US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63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74838"/>
            <a:ext cx="101600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Canons of the Diocese are available at </a:t>
            </a:r>
            <a:r>
              <a:rPr lang="en-US" sz="2800" dirty="0" smtClean="0">
                <a:hlinkClick r:id="rId2"/>
              </a:rPr>
              <a:t>https://www.episdionc.org/canons/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Parish bylaws: Canon 20.3(a)(4) for missions and Canon 22.1(d) for parishes</a:t>
            </a:r>
          </a:p>
          <a:p>
            <a:r>
              <a:rPr lang="en-US" sz="2800" dirty="0" smtClean="0"/>
              <a:t>Vestry bylaws: Canon 20.3(b)(7) for missions and Canon 22.2(f) for parishes</a:t>
            </a:r>
          </a:p>
          <a:p>
            <a:r>
              <a:rPr lang="en-US" sz="2800" dirty="0" smtClean="0"/>
              <a:t>See also Canon 33 with respect to meetings by teleconference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5076" y="2939331"/>
            <a:ext cx="2630409" cy="1320800"/>
          </a:xfrm>
        </p:spPr>
        <p:txBody>
          <a:bodyPr/>
          <a:lstStyle/>
          <a:p>
            <a:pPr algn="ctr"/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5617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bylaws?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6" y="1905001"/>
            <a:ext cx="9550881" cy="3880773"/>
          </a:xfrm>
        </p:spPr>
        <p:txBody>
          <a:bodyPr>
            <a:noAutofit/>
          </a:bodyPr>
          <a:lstStyle/>
          <a:p>
            <a:r>
              <a:rPr lang="en-US" sz="2800" dirty="0" smtClean="0"/>
              <a:t>Definition: “the written rules for conduct of a corporation, association, partnership or </a:t>
            </a:r>
            <a:r>
              <a:rPr lang="en-US" sz="2800" dirty="0" smtClean="0"/>
              <a:t>any organization</a:t>
            </a:r>
            <a:r>
              <a:rPr lang="en-US" sz="2800" dirty="0" smtClean="0"/>
              <a:t>”</a:t>
            </a:r>
          </a:p>
          <a:p>
            <a:r>
              <a:rPr lang="en-US" sz="2800" dirty="0" smtClean="0"/>
              <a:t>Once adopted, they remain in force</a:t>
            </a:r>
          </a:p>
          <a:p>
            <a:pPr lvl="1"/>
            <a:r>
              <a:rPr lang="en-US" sz="2400" dirty="0" smtClean="0"/>
              <a:t>as-is </a:t>
            </a:r>
          </a:p>
          <a:p>
            <a:pPr lvl="1"/>
            <a:r>
              <a:rPr lang="en-US" sz="2400" dirty="0" smtClean="0"/>
              <a:t>indefinitely </a:t>
            </a:r>
          </a:p>
          <a:p>
            <a:pPr lvl="1"/>
            <a:r>
              <a:rPr lang="en-US" sz="2400" dirty="0" smtClean="0"/>
              <a:t>unless amended, waived (if permissible), or superseded by a higher authority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bylaws</a:t>
            </a:r>
            <a:br>
              <a:rPr lang="en-US" dirty="0" smtClean="0"/>
            </a:br>
            <a:r>
              <a:rPr lang="en-US" dirty="0" smtClean="0"/>
              <a:t>in the context of our Diocese?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2179638"/>
            <a:ext cx="109728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Diocesan entities</a:t>
            </a:r>
          </a:p>
          <a:p>
            <a:pPr lvl="1"/>
            <a:r>
              <a:rPr lang="en-US" sz="2400" dirty="0" smtClean="0"/>
              <a:t>Standing Committee</a:t>
            </a:r>
          </a:p>
          <a:p>
            <a:pPr lvl="1"/>
            <a:r>
              <a:rPr lang="en-US" sz="2400" dirty="0" smtClean="0"/>
              <a:t>Diocesan Council</a:t>
            </a:r>
          </a:p>
          <a:p>
            <a:r>
              <a:rPr lang="en-US" sz="2800" dirty="0" smtClean="0"/>
              <a:t>Parish bylaws</a:t>
            </a:r>
          </a:p>
          <a:p>
            <a:pPr lvl="1"/>
            <a:r>
              <a:rPr lang="en-US" sz="2400" dirty="0" smtClean="0"/>
              <a:t>“Parish” in this context includes missions</a:t>
            </a:r>
          </a:p>
          <a:p>
            <a:r>
              <a:rPr lang="en-US" sz="2800" dirty="0" smtClean="0"/>
              <a:t>Vestry bylaws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 of authority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7469" y="2057401"/>
            <a:ext cx="9652000" cy="461665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Governmental (federal, state, county, municipal)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7469" y="2754869"/>
            <a:ext cx="9652000" cy="461665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Constitution and Canons of The Episcopal Church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7469" y="3440669"/>
            <a:ext cx="9652000" cy="461665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Constitution and Canons of the Diocese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7469" y="4126469"/>
            <a:ext cx="9652000" cy="461665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Parish bylaws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5869" y="5638801"/>
            <a:ext cx="995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Episcopal churches in this Diocese are not incorporated under NC law,</a:t>
            </a:r>
            <a:b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 there are no articles of incorporation or corporate charters.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7469" y="4796136"/>
            <a:ext cx="9652000" cy="461665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Vestry bylaws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Parish bylaws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74838"/>
            <a:ext cx="109728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Adopted by the Annual Parish Meeting (APM)</a:t>
            </a:r>
          </a:p>
          <a:p>
            <a:r>
              <a:rPr lang="en-US" sz="2800" dirty="0" smtClean="0"/>
              <a:t>Typical provisions</a:t>
            </a:r>
          </a:p>
          <a:p>
            <a:pPr lvl="1"/>
            <a:r>
              <a:rPr lang="en-US" sz="2400" dirty="0" smtClean="0"/>
              <a:t>How APMs are scheduled or called</a:t>
            </a:r>
          </a:p>
          <a:p>
            <a:pPr lvl="1"/>
            <a:r>
              <a:rPr lang="en-US" sz="2400" dirty="0" smtClean="0"/>
              <a:t>Conduct of APMs</a:t>
            </a:r>
          </a:p>
          <a:p>
            <a:pPr lvl="1"/>
            <a:r>
              <a:rPr lang="en-US" sz="2400" dirty="0" smtClean="0"/>
              <a:t>Composition of Vestry</a:t>
            </a:r>
          </a:p>
          <a:p>
            <a:pPr lvl="1"/>
            <a:r>
              <a:rPr lang="en-US" sz="2400" dirty="0" smtClean="0"/>
              <a:t>Election of Vestry members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Vestry bylaws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74838"/>
            <a:ext cx="109728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Adopted by the Vestry itself</a:t>
            </a:r>
          </a:p>
          <a:p>
            <a:r>
              <a:rPr lang="en-US" sz="2800" dirty="0" smtClean="0"/>
              <a:t>Typical provisions</a:t>
            </a:r>
          </a:p>
          <a:p>
            <a:pPr lvl="1"/>
            <a:r>
              <a:rPr lang="en-US" sz="2400" dirty="0" smtClean="0"/>
              <a:t>How Vestry meetings are called</a:t>
            </a:r>
          </a:p>
          <a:p>
            <a:pPr lvl="1"/>
            <a:r>
              <a:rPr lang="en-US" sz="2400" dirty="0" smtClean="0"/>
              <a:t>Quorum for Vestry meetings</a:t>
            </a:r>
          </a:p>
          <a:p>
            <a:pPr lvl="1"/>
            <a:r>
              <a:rPr lang="en-US" sz="2400" dirty="0" smtClean="0"/>
              <a:t>Conduct of Vestry meetings</a:t>
            </a:r>
          </a:p>
          <a:p>
            <a:pPr lvl="1"/>
            <a:r>
              <a:rPr lang="en-US" sz="2400" dirty="0" smtClean="0"/>
              <a:t>How vacancies on the Vestry are filled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74838"/>
            <a:ext cx="109728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New and amended bylaws must be </a:t>
            </a:r>
            <a:r>
              <a:rPr lang="en-US" sz="2800" dirty="0" smtClean="0"/>
              <a:t>submitted to </a:t>
            </a:r>
            <a:r>
              <a:rPr lang="en-US" sz="2800" dirty="0" smtClean="0"/>
              <a:t>the Ecclesiastical Authority for approval</a:t>
            </a:r>
          </a:p>
          <a:p>
            <a:pPr lvl="1"/>
            <a:r>
              <a:rPr lang="en-US" sz="2400" dirty="0" smtClean="0"/>
              <a:t>Applies to both parishes and missions</a:t>
            </a:r>
          </a:p>
          <a:p>
            <a:pPr lvl="1"/>
            <a:r>
              <a:rPr lang="en-US" sz="2400" dirty="0" smtClean="0"/>
              <a:t>Applies to both parish bylaws and vestry bylaws</a:t>
            </a:r>
          </a:p>
          <a:p>
            <a:pPr lvl="1"/>
            <a:r>
              <a:rPr lang="en-US" sz="2400" dirty="0" smtClean="0"/>
              <a:t>Submit within 30 days of adoption</a:t>
            </a:r>
          </a:p>
          <a:p>
            <a:pPr lvl="1"/>
            <a:r>
              <a:rPr lang="en-US" sz="2400" dirty="0" smtClean="0"/>
              <a:t>No effect until approval is granted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676401"/>
            <a:ext cx="104648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Keep accurate records of bylaws</a:t>
            </a:r>
          </a:p>
          <a:p>
            <a:r>
              <a:rPr lang="en-US" sz="2800" dirty="0" smtClean="0"/>
              <a:t>Be certain that clergy, wardens, and officers such as treasurers and vestry clerks are familiar with bylaws</a:t>
            </a:r>
          </a:p>
          <a:p>
            <a:r>
              <a:rPr lang="en-US" sz="2800" dirty="0" smtClean="0"/>
              <a:t>Include bylaws in orientation material for new vestry members</a:t>
            </a:r>
          </a:p>
          <a:p>
            <a:r>
              <a:rPr lang="en-US" sz="2800" dirty="0" smtClean="0"/>
              <a:t>Make parish and vestry bylaws accessible to parishioners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676401"/>
            <a:ext cx="109728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Review bylaws every 3-5 years</a:t>
            </a:r>
          </a:p>
          <a:p>
            <a:r>
              <a:rPr lang="en-US" sz="2800" dirty="0" smtClean="0"/>
              <a:t>Consult the Chancellor of the Diocese for interpretation and application of bylaws</a:t>
            </a:r>
          </a:p>
          <a:p>
            <a:pPr lvl="1"/>
            <a:r>
              <a:rPr lang="en-US" sz="2600" dirty="0" smtClean="0"/>
              <a:t>Your regional canon can assist </a:t>
            </a:r>
          </a:p>
          <a:p>
            <a:r>
              <a:rPr lang="en-US" sz="2800" dirty="0" smtClean="0"/>
              <a:t>Never disregard or bypass bylaws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1155</TotalTime>
  <Words>356</Words>
  <Application>Microsoft Office PowerPoint</Application>
  <PresentationFormat>Custom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Facet</vt:lpstr>
      <vt:lpstr>Local bylaws</vt:lpstr>
      <vt:lpstr>What are bylaws?</vt:lpstr>
      <vt:lpstr>What are bylaws in the context of our Diocese?</vt:lpstr>
      <vt:lpstr>Precedence of authority</vt:lpstr>
      <vt:lpstr>Parish bylaws</vt:lpstr>
      <vt:lpstr>Vestry bylaws</vt:lpstr>
      <vt:lpstr>Approval</vt:lpstr>
      <vt:lpstr>Best practices</vt:lpstr>
      <vt:lpstr>More best practices</vt:lpstr>
      <vt:lpstr>Reference information</vt:lpstr>
      <vt:lpstr>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Hurricane Season 2020</dc:title>
  <dc:creator>Christine</dc:creator>
  <cp:lastModifiedBy>Chuck Till</cp:lastModifiedBy>
  <cp:revision>15</cp:revision>
  <dcterms:created xsi:type="dcterms:W3CDTF">2020-06-29T20:08:32Z</dcterms:created>
  <dcterms:modified xsi:type="dcterms:W3CDTF">2020-11-06T19:57:49Z</dcterms:modified>
</cp:coreProperties>
</file>