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04" r:id="rId1"/>
  </p:sldMasterIdLst>
  <p:notesMasterIdLst>
    <p:notesMasterId r:id="rId31"/>
  </p:notesMasterIdLst>
  <p:sldIdLst>
    <p:sldId id="256" r:id="rId2"/>
    <p:sldId id="258" r:id="rId3"/>
    <p:sldId id="303" r:id="rId4"/>
    <p:sldId id="304" r:id="rId5"/>
    <p:sldId id="270" r:id="rId6"/>
    <p:sldId id="261" r:id="rId7"/>
    <p:sldId id="273" r:id="rId8"/>
    <p:sldId id="307" r:id="rId9"/>
    <p:sldId id="277" r:id="rId10"/>
    <p:sldId id="269" r:id="rId11"/>
    <p:sldId id="295" r:id="rId12"/>
    <p:sldId id="282" r:id="rId13"/>
    <p:sldId id="278" r:id="rId14"/>
    <p:sldId id="296" r:id="rId15"/>
    <p:sldId id="305" r:id="rId16"/>
    <p:sldId id="291" r:id="rId17"/>
    <p:sldId id="299" r:id="rId18"/>
    <p:sldId id="292" r:id="rId19"/>
    <p:sldId id="297" r:id="rId20"/>
    <p:sldId id="300" r:id="rId21"/>
    <p:sldId id="309" r:id="rId22"/>
    <p:sldId id="279" r:id="rId23"/>
    <p:sldId id="281" r:id="rId24"/>
    <p:sldId id="289" r:id="rId25"/>
    <p:sldId id="290" r:id="rId26"/>
    <p:sldId id="287" r:id="rId27"/>
    <p:sldId id="298" r:id="rId28"/>
    <p:sldId id="301" r:id="rId29"/>
    <p:sldId id="306" r:id="rId30"/>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5C4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20"/>
    <p:restoredTop sz="96339" autoAdjust="0"/>
  </p:normalViewPr>
  <p:slideViewPr>
    <p:cSldViewPr>
      <p:cViewPr varScale="1">
        <p:scale>
          <a:sx n="65" d="100"/>
          <a:sy n="65" d="100"/>
        </p:scale>
        <p:origin x="56" y="1008"/>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5455"/>
          </a:xfrm>
          <a:prstGeom prst="rect">
            <a:avLst/>
          </a:prstGeom>
        </p:spPr>
        <p:txBody>
          <a:bodyPr vert="horz" lIns="93324" tIns="46662" rIns="93324" bIns="46662" rtlCol="0"/>
          <a:lstStyle>
            <a:lvl1pPr algn="r">
              <a:defRPr sz="1200"/>
            </a:lvl1pPr>
          </a:lstStyle>
          <a:p>
            <a:fld id="{25F344C4-29D4-EC4E-AABA-260028EE93D6}" type="datetimeFigureOut">
              <a:rPr lang="en-US" smtClean="0"/>
              <a:pPr/>
              <a:t>8/18/2025</a:t>
            </a:fld>
            <a:endParaRPr lang="en-US"/>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29"/>
            <a:ext cx="3043343" cy="465455"/>
          </a:xfrm>
          <a:prstGeom prst="rect">
            <a:avLst/>
          </a:prstGeom>
        </p:spPr>
        <p:txBody>
          <a:bodyPr vert="horz" lIns="93324" tIns="46662" rIns="93324" bIns="46662" rtlCol="0" anchor="b"/>
          <a:lstStyle>
            <a:lvl1pPr algn="r">
              <a:defRPr sz="1200"/>
            </a:lvl1pPr>
          </a:lstStyle>
          <a:p>
            <a:fld id="{26FE7EAA-0A4F-C743-B46D-68F3E6162BCF}" type="slidenum">
              <a:rPr lang="en-US" smtClean="0"/>
              <a:pPr/>
              <a:t>‹#›</a:t>
            </a:fld>
            <a:endParaRPr lang="en-US"/>
          </a:p>
        </p:txBody>
      </p:sp>
    </p:spTree>
    <p:extLst>
      <p:ext uri="{BB962C8B-B14F-4D97-AF65-F5344CB8AC3E}">
        <p14:creationId xmlns:p14="http://schemas.microsoft.com/office/powerpoint/2010/main" val="342045473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6FE7EAA-0A4F-C743-B46D-68F3E6162BCF}" type="slidenum">
              <a:rPr lang="en-US" smtClean="0"/>
              <a:pPr/>
              <a:t>1</a:t>
            </a:fld>
            <a:endParaRPr lang="en-US"/>
          </a:p>
        </p:txBody>
      </p:sp>
    </p:spTree>
    <p:extLst>
      <p:ext uri="{BB962C8B-B14F-4D97-AF65-F5344CB8AC3E}">
        <p14:creationId xmlns:p14="http://schemas.microsoft.com/office/powerpoint/2010/main" val="26564896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Vitality:</a:t>
            </a:r>
          </a:p>
          <a:p>
            <a:pPr marL="171450" indent="-171450">
              <a:buFont typeface="Arial" panose="020B0604020202020204" pitchFamily="34" charset="0"/>
              <a:buChar char="•"/>
            </a:pPr>
            <a:r>
              <a:rPr lang="en-US" baseline="0" dirty="0"/>
              <a:t>$1,073,577</a:t>
            </a:r>
          </a:p>
          <a:p>
            <a:pPr marL="171450" indent="-171450">
              <a:buFont typeface="Arial" panose="020B0604020202020204" pitchFamily="34" charset="0"/>
              <a:buChar char="•"/>
            </a:pPr>
            <a:r>
              <a:rPr lang="en-US" baseline="0" dirty="0"/>
              <a:t>22% of budget</a:t>
            </a:r>
          </a:p>
          <a:p>
            <a:pPr marL="171450" indent="-171450">
              <a:buFont typeface="Arial" panose="020B0604020202020204" pitchFamily="34" charset="0"/>
              <a:buChar char="•"/>
            </a:pPr>
            <a:r>
              <a:rPr lang="en-US" baseline="0" dirty="0"/>
              <a:t>Diocesan Priorities supported:</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effectLst/>
              </a:rPr>
              <a:t>New Ethnic Communities</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effectLst/>
              </a:rPr>
              <a:t>Collaboration and Partnerships for Ministry and Presence in the World</a:t>
            </a:r>
            <a:endParaRPr lang="en-US" baseline="0" dirty="0"/>
          </a:p>
          <a:p>
            <a:pPr marL="171450" indent="-171450">
              <a:buFont typeface="Arial" panose="020B0604020202020204" pitchFamily="34" charset="0"/>
              <a:buChar char="•"/>
            </a:pPr>
            <a:endParaRPr lang="en-US" baseline="0" dirty="0"/>
          </a:p>
          <a:p>
            <a:endParaRPr lang="en-US" baseline="0" dirty="0"/>
          </a:p>
          <a:p>
            <a:r>
              <a:rPr lang="en-US" b="1" u="sng" baseline="0" dirty="0"/>
              <a:t>VITALITY</a:t>
            </a:r>
            <a:r>
              <a:rPr lang="en-US" baseline="0" dirty="0"/>
              <a:t> encompasses the myriad resources provided through the diocese to help congregations survive and thrive. </a:t>
            </a:r>
          </a:p>
          <a:p>
            <a:endParaRPr lang="en-US" baseline="0" dirty="0"/>
          </a:p>
          <a:p>
            <a:pPr marL="171450" indent="-171450">
              <a:buFont typeface="Arial" panose="020B0604020202020204" pitchFamily="34" charset="0"/>
              <a:buChar char="•"/>
            </a:pPr>
            <a:r>
              <a:rPr lang="en-US" b="1" baseline="0" dirty="0"/>
              <a:t>Congregational Support and Development</a:t>
            </a:r>
            <a:r>
              <a:rPr lang="en-US" baseline="0" dirty="0"/>
              <a:t> – Three regional canons, a canon to the ordinary and a canon for transition lead the counsel, efforts and programs available to every congregation to help it grow and thrive. The canons provide individual consultation, transition support and guidance, programs like the upcoming Project Resource to assist in stewardship and resource growth, and too many other things to try and name here – all to help congregations stay healthy.</a:t>
            </a:r>
          </a:p>
          <a:p>
            <a:pPr marL="628650" lvl="1" indent="-171450">
              <a:buFont typeface="Arial" panose="020B0604020202020204" pitchFamily="34" charset="0"/>
              <a:buChar char="•"/>
            </a:pPr>
            <a:r>
              <a:rPr lang="en-US" baseline="0" dirty="0"/>
              <a:t>The support also extends to program offerings such as X, mission church support and resources for our Chartered Committee on Hispanic Ministry</a:t>
            </a:r>
          </a:p>
          <a:p>
            <a:pPr marL="0" indent="0">
              <a:buFont typeface="Arial" panose="020B0604020202020204" pitchFamily="34" charset="0"/>
              <a:buNone/>
            </a:pPr>
            <a:endParaRPr lang="en-US" baseline="0" dirty="0"/>
          </a:p>
          <a:p>
            <a:pPr marL="171450" indent="-171450">
              <a:buFont typeface="Arial" panose="020B0604020202020204" pitchFamily="34" charset="0"/>
              <a:buChar char="•"/>
            </a:pPr>
            <a:r>
              <a:rPr lang="en-US" b="1" baseline="0" dirty="0"/>
              <a:t>Communications</a:t>
            </a:r>
            <a:r>
              <a:rPr lang="en-US" baseline="0" dirty="0"/>
              <a:t> – not only does this department connect us all through channels like the </a:t>
            </a:r>
            <a:r>
              <a:rPr lang="en-US" i="1" baseline="0" dirty="0"/>
              <a:t>Disciple</a:t>
            </a:r>
            <a:r>
              <a:rPr lang="en-US" baseline="0" dirty="0"/>
              <a:t>, Please Note, social media and more, but in the last two years, the communications team has worked to build a support network for communicators on the parish level. Within the last year, this has included the development of continuing education resources to help parish communicators develop the tools to share the news of their respective ministries.</a:t>
            </a:r>
          </a:p>
          <a:p>
            <a:pPr marL="0" indent="0">
              <a:buFont typeface="Arial" panose="020B0604020202020204" pitchFamily="34" charset="0"/>
              <a:buNone/>
            </a:pPr>
            <a:endParaRPr lang="en-US" baseline="0" dirty="0"/>
          </a:p>
          <a:p>
            <a:pPr marL="171450" indent="-171450">
              <a:buFont typeface="Arial" panose="020B0604020202020204" pitchFamily="34" charset="0"/>
              <a:buChar char="•"/>
            </a:pPr>
            <a:r>
              <a:rPr lang="en-US" b="1" baseline="0" dirty="0"/>
              <a:t>Grants and Resources </a:t>
            </a:r>
            <a:r>
              <a:rPr lang="en-US" baseline="0" dirty="0"/>
              <a:t>– the Diocese offers 11 grant and scholarship programs that assist and fund various projects and needs. Great examples of what is available:</a:t>
            </a:r>
          </a:p>
          <a:p>
            <a:pPr marL="628650" lvl="1" indent="-171450">
              <a:buFont typeface="Arial" panose="020B0604020202020204" pitchFamily="34" charset="0"/>
              <a:buChar char="•"/>
            </a:pPr>
            <a:r>
              <a:rPr lang="en-US" b="1" baseline="0" dirty="0"/>
              <a:t>Mission Endowment Grant</a:t>
            </a:r>
            <a:r>
              <a:rPr lang="en-US" baseline="0" dirty="0"/>
              <a:t>: has been part of the start of missions such as </a:t>
            </a:r>
            <a:r>
              <a:rPr lang="en-US" baseline="0" dirty="0" err="1"/>
              <a:t>Puerta</a:t>
            </a:r>
            <a:r>
              <a:rPr lang="en-US" baseline="0" dirty="0"/>
              <a:t> </a:t>
            </a:r>
            <a:r>
              <a:rPr lang="en-US" baseline="0" dirty="0" err="1"/>
              <a:t>Abierta</a:t>
            </a:r>
            <a:r>
              <a:rPr lang="en-US" baseline="0" dirty="0"/>
              <a:t>, an emerging bilingual Spanish-English worshipping community in the Greensboro area, and Christ’s Beloved Community, a new bilingual church plant in Winston-Salem that is the first </a:t>
            </a:r>
            <a:r>
              <a:rPr lang="en-US" sz="1200" b="0" i="0" kern="1200" dirty="0">
                <a:solidFill>
                  <a:schemeClr val="tx1"/>
                </a:solidFill>
                <a:effectLst/>
                <a:latin typeface="+mn-lt"/>
                <a:ea typeface="+mn-ea"/>
                <a:cs typeface="+mn-cs"/>
              </a:rPr>
              <a:t>fully partnered church plant between the Episcopal Diocese of North Carolina and the North Carolina Synod of the Evangelical Lutheran Church in America (ELCA). Both missions have grown to the</a:t>
            </a:r>
            <a:r>
              <a:rPr lang="en-US" sz="1200" b="0" i="0" kern="1200" baseline="0" dirty="0">
                <a:solidFill>
                  <a:schemeClr val="tx1"/>
                </a:solidFill>
                <a:effectLst/>
                <a:latin typeface="+mn-lt"/>
                <a:ea typeface="+mn-ea"/>
                <a:cs typeface="+mn-cs"/>
              </a:rPr>
              <a:t> point the 2017 budget is helping fund missioners for both.</a:t>
            </a:r>
          </a:p>
          <a:p>
            <a:pPr marL="628650" lvl="1" indent="-171450">
              <a:buFont typeface="Arial" panose="020B0604020202020204" pitchFamily="34" charset="0"/>
              <a:buChar char="•"/>
            </a:pPr>
            <a:r>
              <a:rPr lang="en-US" sz="1200" b="1" i="0" kern="1200" baseline="0" dirty="0">
                <a:solidFill>
                  <a:schemeClr val="tx1"/>
                </a:solidFill>
                <a:effectLst/>
                <a:latin typeface="+mn-lt"/>
                <a:ea typeface="+mn-ea"/>
                <a:cs typeface="+mn-cs"/>
              </a:rPr>
              <a:t>Mission Resource Support Team </a:t>
            </a:r>
            <a:r>
              <a:rPr lang="en-US" sz="1200" b="0" i="0" kern="1200" baseline="0" dirty="0">
                <a:solidFill>
                  <a:schemeClr val="tx1"/>
                </a:solidFill>
                <a:effectLst/>
                <a:latin typeface="+mn-lt"/>
                <a:ea typeface="+mn-ea"/>
                <a:cs typeface="+mn-cs"/>
              </a:rPr>
              <a:t>(MRST): is a grant that helps fund salaries in some of our mission congregations. </a:t>
            </a:r>
            <a:endParaRPr lang="en-US" baseline="0" dirty="0"/>
          </a:p>
          <a:p>
            <a:endParaRPr lang="en-US" baseline="0" dirty="0"/>
          </a:p>
        </p:txBody>
      </p:sp>
      <p:sp>
        <p:nvSpPr>
          <p:cNvPr id="4" name="Slide Number Placeholder 3"/>
          <p:cNvSpPr>
            <a:spLocks noGrp="1"/>
          </p:cNvSpPr>
          <p:nvPr>
            <p:ph type="sldNum" sz="quarter" idx="10"/>
          </p:nvPr>
        </p:nvSpPr>
        <p:spPr/>
        <p:txBody>
          <a:bodyPr/>
          <a:lstStyle/>
          <a:p>
            <a:fld id="{26FE7EAA-0A4F-C743-B46D-68F3E6162BCF}" type="slidenum">
              <a:rPr lang="en-US" smtClean="0"/>
              <a:pPr/>
              <a:t>10</a:t>
            </a:fld>
            <a:endParaRPr lang="en-US"/>
          </a:p>
        </p:txBody>
      </p:sp>
    </p:spTree>
    <p:extLst>
      <p:ext uri="{BB962C8B-B14F-4D97-AF65-F5344CB8AC3E}">
        <p14:creationId xmlns:p14="http://schemas.microsoft.com/office/powerpoint/2010/main" val="37455801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Vitality:</a:t>
            </a:r>
          </a:p>
          <a:p>
            <a:pPr marL="171450" indent="-171450">
              <a:buFont typeface="Arial" panose="020B0604020202020204" pitchFamily="34" charset="0"/>
              <a:buChar char="•"/>
            </a:pPr>
            <a:r>
              <a:rPr lang="en-US" baseline="0" dirty="0"/>
              <a:t>$1,073,577</a:t>
            </a:r>
          </a:p>
          <a:p>
            <a:pPr marL="171450" indent="-171450">
              <a:buFont typeface="Arial" panose="020B0604020202020204" pitchFamily="34" charset="0"/>
              <a:buChar char="•"/>
            </a:pPr>
            <a:r>
              <a:rPr lang="en-US" baseline="0" dirty="0"/>
              <a:t>22% of budget</a:t>
            </a:r>
          </a:p>
          <a:p>
            <a:pPr marL="171450" indent="-171450">
              <a:buFont typeface="Arial" panose="020B0604020202020204" pitchFamily="34" charset="0"/>
              <a:buChar char="•"/>
            </a:pPr>
            <a:r>
              <a:rPr lang="en-US" baseline="0" dirty="0"/>
              <a:t>Diocesan Priorities supported:</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effectLst/>
              </a:rPr>
              <a:t>New Ethnic Communities</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effectLst/>
              </a:rPr>
              <a:t>Collaboration and Partnerships for Ministry and Presence in the World</a:t>
            </a:r>
            <a:endParaRPr lang="en-US" baseline="0" dirty="0"/>
          </a:p>
          <a:p>
            <a:pPr marL="171450" indent="-171450">
              <a:buFont typeface="Arial" panose="020B0604020202020204" pitchFamily="34" charset="0"/>
              <a:buChar char="•"/>
            </a:pPr>
            <a:endParaRPr lang="en-US" baseline="0" dirty="0"/>
          </a:p>
          <a:p>
            <a:endParaRPr lang="en-US" baseline="0" dirty="0"/>
          </a:p>
          <a:p>
            <a:r>
              <a:rPr lang="en-US" b="1" u="sng" baseline="0" dirty="0"/>
              <a:t>VITALITY</a:t>
            </a:r>
            <a:r>
              <a:rPr lang="en-US" baseline="0" dirty="0"/>
              <a:t> encompasses the myriad resources provided through the diocese to help congregations survive and thrive. </a:t>
            </a:r>
          </a:p>
          <a:p>
            <a:endParaRPr lang="en-US" baseline="0" dirty="0"/>
          </a:p>
          <a:p>
            <a:pPr marL="171450" indent="-171450">
              <a:buFont typeface="Arial" panose="020B0604020202020204" pitchFamily="34" charset="0"/>
              <a:buChar char="•"/>
            </a:pPr>
            <a:r>
              <a:rPr lang="en-US" b="1" baseline="0" dirty="0"/>
              <a:t>Congregational Support and Development</a:t>
            </a:r>
            <a:r>
              <a:rPr lang="en-US" baseline="0" dirty="0"/>
              <a:t> – Three regional canons, a canon to the ordinary and a canon for transition lead the counsel, efforts and programs available to every congregation to help it grow and thrive. The canons provide individual consultation, transition support and guidance, programs like the upcoming Project Resource to assist in stewardship and resource growth, and too many other things to try and name here – all to help congregations stay healthy.</a:t>
            </a:r>
          </a:p>
          <a:p>
            <a:pPr marL="628650" lvl="1" indent="-171450">
              <a:buFont typeface="Arial" panose="020B0604020202020204" pitchFamily="34" charset="0"/>
              <a:buChar char="•"/>
            </a:pPr>
            <a:r>
              <a:rPr lang="en-US" baseline="0" dirty="0"/>
              <a:t>The support also extends to program offerings such as X, mission church support and resources for our Chartered Committee on Hispanic Ministry</a:t>
            </a:r>
          </a:p>
          <a:p>
            <a:pPr marL="0" indent="0">
              <a:buFont typeface="Arial" panose="020B0604020202020204" pitchFamily="34" charset="0"/>
              <a:buNone/>
            </a:pPr>
            <a:endParaRPr lang="en-US" baseline="0" dirty="0"/>
          </a:p>
          <a:p>
            <a:pPr marL="171450" indent="-171450">
              <a:buFont typeface="Arial" panose="020B0604020202020204" pitchFamily="34" charset="0"/>
              <a:buChar char="•"/>
            </a:pPr>
            <a:r>
              <a:rPr lang="en-US" b="1" baseline="0" dirty="0"/>
              <a:t>Communications</a:t>
            </a:r>
            <a:r>
              <a:rPr lang="en-US" baseline="0" dirty="0"/>
              <a:t> – not only does this department connect us all through channels like the </a:t>
            </a:r>
            <a:r>
              <a:rPr lang="en-US" i="1" baseline="0" dirty="0"/>
              <a:t>Disciple</a:t>
            </a:r>
            <a:r>
              <a:rPr lang="en-US" baseline="0" dirty="0"/>
              <a:t>, Please Note, social media and more, but in the last two years, the communications team has worked to build a support network for communicators on the parish level. Within the last year, this has included the development of continuing education resources to help parish communicators develop the tools to share the news of their respective ministries.</a:t>
            </a:r>
          </a:p>
          <a:p>
            <a:pPr marL="0" indent="0">
              <a:buFont typeface="Arial" panose="020B0604020202020204" pitchFamily="34" charset="0"/>
              <a:buNone/>
            </a:pPr>
            <a:endParaRPr lang="en-US" baseline="0" dirty="0"/>
          </a:p>
          <a:p>
            <a:pPr marL="171450" indent="-171450">
              <a:buFont typeface="Arial" panose="020B0604020202020204" pitchFamily="34" charset="0"/>
              <a:buChar char="•"/>
            </a:pPr>
            <a:r>
              <a:rPr lang="en-US" b="1" baseline="0" dirty="0"/>
              <a:t>Grants and Resources </a:t>
            </a:r>
            <a:r>
              <a:rPr lang="en-US" baseline="0" dirty="0"/>
              <a:t>– the Diocese offers 11 grant and scholarship programs that assist and fund various projects and needs. Great examples of what is available:</a:t>
            </a:r>
          </a:p>
          <a:p>
            <a:pPr marL="628650" lvl="1" indent="-171450">
              <a:buFont typeface="Arial" panose="020B0604020202020204" pitchFamily="34" charset="0"/>
              <a:buChar char="•"/>
            </a:pPr>
            <a:r>
              <a:rPr lang="en-US" b="1" baseline="0" dirty="0"/>
              <a:t>Mission Endowment Grant</a:t>
            </a:r>
            <a:r>
              <a:rPr lang="en-US" baseline="0" dirty="0"/>
              <a:t>: has been part of the start of missions such as </a:t>
            </a:r>
            <a:r>
              <a:rPr lang="en-US" baseline="0" dirty="0" err="1"/>
              <a:t>Puerta</a:t>
            </a:r>
            <a:r>
              <a:rPr lang="en-US" baseline="0" dirty="0"/>
              <a:t> </a:t>
            </a:r>
            <a:r>
              <a:rPr lang="en-US" baseline="0" dirty="0" err="1"/>
              <a:t>Abierta</a:t>
            </a:r>
            <a:r>
              <a:rPr lang="en-US" baseline="0" dirty="0"/>
              <a:t>, an emerging bilingual Spanish-English worshipping community in the Greensboro area, and Christ’s Beloved Community, a new bilingual church plant in Winston-Salem that is the first </a:t>
            </a:r>
            <a:r>
              <a:rPr lang="en-US" sz="1200" b="0" i="0" kern="1200" dirty="0">
                <a:solidFill>
                  <a:schemeClr val="tx1"/>
                </a:solidFill>
                <a:effectLst/>
                <a:latin typeface="+mn-lt"/>
                <a:ea typeface="+mn-ea"/>
                <a:cs typeface="+mn-cs"/>
              </a:rPr>
              <a:t>fully partnered church plant between the Episcopal Diocese of North Carolina and the North Carolina Synod of the Evangelical Lutheran Church in America (ELCA). Both missions have grown to the</a:t>
            </a:r>
            <a:r>
              <a:rPr lang="en-US" sz="1200" b="0" i="0" kern="1200" baseline="0" dirty="0">
                <a:solidFill>
                  <a:schemeClr val="tx1"/>
                </a:solidFill>
                <a:effectLst/>
                <a:latin typeface="+mn-lt"/>
                <a:ea typeface="+mn-ea"/>
                <a:cs typeface="+mn-cs"/>
              </a:rPr>
              <a:t> point the 2017 budget is helping fund missioners for both.</a:t>
            </a:r>
          </a:p>
          <a:p>
            <a:pPr marL="628650" lvl="1" indent="-171450">
              <a:buFont typeface="Arial" panose="020B0604020202020204" pitchFamily="34" charset="0"/>
              <a:buChar char="•"/>
            </a:pPr>
            <a:r>
              <a:rPr lang="en-US" sz="1200" b="1" i="0" kern="1200" baseline="0" dirty="0">
                <a:solidFill>
                  <a:schemeClr val="tx1"/>
                </a:solidFill>
                <a:effectLst/>
                <a:latin typeface="+mn-lt"/>
                <a:ea typeface="+mn-ea"/>
                <a:cs typeface="+mn-cs"/>
              </a:rPr>
              <a:t>Mission Resource Support Team </a:t>
            </a:r>
            <a:r>
              <a:rPr lang="en-US" sz="1200" b="0" i="0" kern="1200" baseline="0" dirty="0">
                <a:solidFill>
                  <a:schemeClr val="tx1"/>
                </a:solidFill>
                <a:effectLst/>
                <a:latin typeface="+mn-lt"/>
                <a:ea typeface="+mn-ea"/>
                <a:cs typeface="+mn-cs"/>
              </a:rPr>
              <a:t>(MRST): is a grant that helps fund salaries in some of our mission congregations. </a:t>
            </a:r>
            <a:endParaRPr lang="en-US" baseline="0" dirty="0"/>
          </a:p>
          <a:p>
            <a:endParaRPr lang="en-US" baseline="0" dirty="0"/>
          </a:p>
        </p:txBody>
      </p:sp>
      <p:sp>
        <p:nvSpPr>
          <p:cNvPr id="4" name="Slide Number Placeholder 3"/>
          <p:cNvSpPr>
            <a:spLocks noGrp="1"/>
          </p:cNvSpPr>
          <p:nvPr>
            <p:ph type="sldNum" sz="quarter" idx="10"/>
          </p:nvPr>
        </p:nvSpPr>
        <p:spPr/>
        <p:txBody>
          <a:bodyPr/>
          <a:lstStyle/>
          <a:p>
            <a:fld id="{26FE7EAA-0A4F-C743-B46D-68F3E6162BCF}" type="slidenum">
              <a:rPr lang="en-US" smtClean="0"/>
              <a:pPr/>
              <a:t>11</a:t>
            </a:fld>
            <a:endParaRPr lang="en-US"/>
          </a:p>
        </p:txBody>
      </p:sp>
    </p:spTree>
    <p:extLst>
      <p:ext uri="{BB962C8B-B14F-4D97-AF65-F5344CB8AC3E}">
        <p14:creationId xmlns:p14="http://schemas.microsoft.com/office/powerpoint/2010/main" val="37455801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Vitality:</a:t>
            </a:r>
          </a:p>
          <a:p>
            <a:pPr marL="171450" indent="-171450">
              <a:buFont typeface="Arial" panose="020B0604020202020204" pitchFamily="34" charset="0"/>
              <a:buChar char="•"/>
            </a:pPr>
            <a:r>
              <a:rPr lang="en-US" baseline="0" dirty="0"/>
              <a:t>$1,073,577</a:t>
            </a:r>
          </a:p>
          <a:p>
            <a:pPr marL="171450" indent="-171450">
              <a:buFont typeface="Arial" panose="020B0604020202020204" pitchFamily="34" charset="0"/>
              <a:buChar char="•"/>
            </a:pPr>
            <a:r>
              <a:rPr lang="en-US" baseline="0" dirty="0"/>
              <a:t>22% of budget</a:t>
            </a:r>
          </a:p>
          <a:p>
            <a:pPr marL="171450" indent="-171450">
              <a:buFont typeface="Arial" panose="020B0604020202020204" pitchFamily="34" charset="0"/>
              <a:buChar char="•"/>
            </a:pPr>
            <a:r>
              <a:rPr lang="en-US" baseline="0" dirty="0"/>
              <a:t>Diocesan Priorities supported:</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effectLst/>
              </a:rPr>
              <a:t>New Ethnic Communities</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effectLst/>
              </a:rPr>
              <a:t>Collaboration and Partnerships for Ministry and Presence in the World</a:t>
            </a:r>
            <a:endParaRPr lang="en-US" baseline="0" dirty="0"/>
          </a:p>
          <a:p>
            <a:pPr marL="171450" indent="-171450">
              <a:buFont typeface="Arial" panose="020B0604020202020204" pitchFamily="34" charset="0"/>
              <a:buChar char="•"/>
            </a:pPr>
            <a:endParaRPr lang="en-US" baseline="0" dirty="0"/>
          </a:p>
          <a:p>
            <a:endParaRPr lang="en-US" baseline="0" dirty="0"/>
          </a:p>
          <a:p>
            <a:r>
              <a:rPr lang="en-US" b="1" u="sng" baseline="0" dirty="0"/>
              <a:t>VITALITY</a:t>
            </a:r>
            <a:r>
              <a:rPr lang="en-US" baseline="0" dirty="0"/>
              <a:t> encompasses the myriad resources provided through the diocese to help congregations survive and thrive. </a:t>
            </a:r>
          </a:p>
          <a:p>
            <a:endParaRPr lang="en-US" baseline="0" dirty="0"/>
          </a:p>
          <a:p>
            <a:pPr marL="171450" indent="-171450">
              <a:buFont typeface="Arial" panose="020B0604020202020204" pitchFamily="34" charset="0"/>
              <a:buChar char="•"/>
            </a:pPr>
            <a:r>
              <a:rPr lang="en-US" b="1" baseline="0" dirty="0"/>
              <a:t>Congregational Support and Development</a:t>
            </a:r>
            <a:r>
              <a:rPr lang="en-US" baseline="0" dirty="0"/>
              <a:t> – Three regional canons, a canon to the ordinary and a canon for transition lead the counsel, efforts and programs available to every congregation to help it grow and thrive. The canons provide individual consultation, transition support and guidance, programs like the upcoming Project Resource to assist in stewardship and resource growth, and too many other things to try and name here – all to help congregations stay healthy.</a:t>
            </a:r>
          </a:p>
          <a:p>
            <a:pPr marL="628650" lvl="1" indent="-171450">
              <a:buFont typeface="Arial" panose="020B0604020202020204" pitchFamily="34" charset="0"/>
              <a:buChar char="•"/>
            </a:pPr>
            <a:r>
              <a:rPr lang="en-US" baseline="0" dirty="0"/>
              <a:t>The support also extends to program offerings such as X, mission church support and resources for our Chartered Committee on Hispanic Ministry</a:t>
            </a:r>
          </a:p>
          <a:p>
            <a:pPr marL="0" indent="0">
              <a:buFont typeface="Arial" panose="020B0604020202020204" pitchFamily="34" charset="0"/>
              <a:buNone/>
            </a:pPr>
            <a:endParaRPr lang="en-US" baseline="0" dirty="0"/>
          </a:p>
          <a:p>
            <a:pPr marL="171450" indent="-171450">
              <a:buFont typeface="Arial" panose="020B0604020202020204" pitchFamily="34" charset="0"/>
              <a:buChar char="•"/>
            </a:pPr>
            <a:r>
              <a:rPr lang="en-US" b="1" baseline="0" dirty="0"/>
              <a:t>Communications</a:t>
            </a:r>
            <a:r>
              <a:rPr lang="en-US" baseline="0" dirty="0"/>
              <a:t> – not only does this department connect us all through channels like the </a:t>
            </a:r>
            <a:r>
              <a:rPr lang="en-US" i="1" baseline="0" dirty="0"/>
              <a:t>Disciple</a:t>
            </a:r>
            <a:r>
              <a:rPr lang="en-US" baseline="0" dirty="0"/>
              <a:t>, Please Note, social media and more, but in the last two years, the communications team has worked to build a support network for communicators on the parish level. Within the last year, this has included the development of continuing education resources to help parish communicators develop the tools to share the news of their respective ministries.</a:t>
            </a:r>
          </a:p>
          <a:p>
            <a:pPr marL="0" indent="0">
              <a:buFont typeface="Arial" panose="020B0604020202020204" pitchFamily="34" charset="0"/>
              <a:buNone/>
            </a:pPr>
            <a:endParaRPr lang="en-US" baseline="0" dirty="0"/>
          </a:p>
          <a:p>
            <a:pPr marL="171450" indent="-171450">
              <a:buFont typeface="Arial" panose="020B0604020202020204" pitchFamily="34" charset="0"/>
              <a:buChar char="•"/>
            </a:pPr>
            <a:r>
              <a:rPr lang="en-US" b="1" baseline="0" dirty="0"/>
              <a:t>Grants and Resources </a:t>
            </a:r>
            <a:r>
              <a:rPr lang="en-US" baseline="0" dirty="0"/>
              <a:t>– the Diocese offers 11 grant and scholarship programs that assist and fund various projects and needs. Great examples of what is available:</a:t>
            </a:r>
          </a:p>
          <a:p>
            <a:pPr marL="628650" lvl="1" indent="-171450">
              <a:buFont typeface="Arial" panose="020B0604020202020204" pitchFamily="34" charset="0"/>
              <a:buChar char="•"/>
            </a:pPr>
            <a:r>
              <a:rPr lang="en-US" b="1" baseline="0" dirty="0"/>
              <a:t>Mission Endowment Grant</a:t>
            </a:r>
            <a:r>
              <a:rPr lang="en-US" baseline="0" dirty="0"/>
              <a:t>: has been part of the start of missions such as </a:t>
            </a:r>
            <a:r>
              <a:rPr lang="en-US" baseline="0" dirty="0" err="1"/>
              <a:t>Puerta</a:t>
            </a:r>
            <a:r>
              <a:rPr lang="en-US" baseline="0" dirty="0"/>
              <a:t> </a:t>
            </a:r>
            <a:r>
              <a:rPr lang="en-US" baseline="0" dirty="0" err="1"/>
              <a:t>Abierta</a:t>
            </a:r>
            <a:r>
              <a:rPr lang="en-US" baseline="0" dirty="0"/>
              <a:t>, an emerging bilingual Spanish-English worshipping community in the Greensboro area, and Christ’s Beloved Community, a new bilingual church plant in Winston-Salem that is the first </a:t>
            </a:r>
            <a:r>
              <a:rPr lang="en-US" sz="1200" b="0" i="0" kern="1200" dirty="0">
                <a:solidFill>
                  <a:schemeClr val="tx1"/>
                </a:solidFill>
                <a:effectLst/>
                <a:latin typeface="+mn-lt"/>
                <a:ea typeface="+mn-ea"/>
                <a:cs typeface="+mn-cs"/>
              </a:rPr>
              <a:t>fully partnered church plant between the Episcopal Diocese of North Carolina and the North Carolina Synod of the Evangelical Lutheran Church in America (ELCA). Both missions have grown to the</a:t>
            </a:r>
            <a:r>
              <a:rPr lang="en-US" sz="1200" b="0" i="0" kern="1200" baseline="0" dirty="0">
                <a:solidFill>
                  <a:schemeClr val="tx1"/>
                </a:solidFill>
                <a:effectLst/>
                <a:latin typeface="+mn-lt"/>
                <a:ea typeface="+mn-ea"/>
                <a:cs typeface="+mn-cs"/>
              </a:rPr>
              <a:t> point the 2017 budget is helping fund missioners for both.</a:t>
            </a:r>
          </a:p>
          <a:p>
            <a:pPr marL="628650" lvl="1" indent="-171450">
              <a:buFont typeface="Arial" panose="020B0604020202020204" pitchFamily="34" charset="0"/>
              <a:buChar char="•"/>
            </a:pPr>
            <a:r>
              <a:rPr lang="en-US" sz="1200" b="1" i="0" kern="1200" baseline="0" dirty="0">
                <a:solidFill>
                  <a:schemeClr val="tx1"/>
                </a:solidFill>
                <a:effectLst/>
                <a:latin typeface="+mn-lt"/>
                <a:ea typeface="+mn-ea"/>
                <a:cs typeface="+mn-cs"/>
              </a:rPr>
              <a:t>Mission Resource Support Team </a:t>
            </a:r>
            <a:r>
              <a:rPr lang="en-US" sz="1200" b="0" i="0" kern="1200" baseline="0" dirty="0">
                <a:solidFill>
                  <a:schemeClr val="tx1"/>
                </a:solidFill>
                <a:effectLst/>
                <a:latin typeface="+mn-lt"/>
                <a:ea typeface="+mn-ea"/>
                <a:cs typeface="+mn-cs"/>
              </a:rPr>
              <a:t>(MRST): is a grant that helps fund salaries in some of our mission congregations. </a:t>
            </a:r>
            <a:endParaRPr lang="en-US" baseline="0" dirty="0"/>
          </a:p>
          <a:p>
            <a:endParaRPr lang="en-US" baseline="0" dirty="0"/>
          </a:p>
        </p:txBody>
      </p:sp>
      <p:sp>
        <p:nvSpPr>
          <p:cNvPr id="4" name="Slide Number Placeholder 3"/>
          <p:cNvSpPr>
            <a:spLocks noGrp="1"/>
          </p:cNvSpPr>
          <p:nvPr>
            <p:ph type="sldNum" sz="quarter" idx="10"/>
          </p:nvPr>
        </p:nvSpPr>
        <p:spPr/>
        <p:txBody>
          <a:bodyPr/>
          <a:lstStyle/>
          <a:p>
            <a:fld id="{26FE7EAA-0A4F-C743-B46D-68F3E6162BCF}" type="slidenum">
              <a:rPr lang="en-US" smtClean="0"/>
              <a:pPr/>
              <a:t>12</a:t>
            </a:fld>
            <a:endParaRPr lang="en-US"/>
          </a:p>
        </p:txBody>
      </p:sp>
    </p:spTree>
    <p:extLst>
      <p:ext uri="{BB962C8B-B14F-4D97-AF65-F5344CB8AC3E}">
        <p14:creationId xmlns:p14="http://schemas.microsoft.com/office/powerpoint/2010/main" val="37455801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Vitality:</a:t>
            </a:r>
          </a:p>
          <a:p>
            <a:pPr marL="171450" indent="-171450">
              <a:buFont typeface="Arial" panose="020B0604020202020204" pitchFamily="34" charset="0"/>
              <a:buChar char="•"/>
            </a:pPr>
            <a:r>
              <a:rPr lang="en-US" baseline="0" dirty="0"/>
              <a:t>$1,073,577</a:t>
            </a:r>
          </a:p>
          <a:p>
            <a:pPr marL="171450" indent="-171450">
              <a:buFont typeface="Arial" panose="020B0604020202020204" pitchFamily="34" charset="0"/>
              <a:buChar char="•"/>
            </a:pPr>
            <a:r>
              <a:rPr lang="en-US" baseline="0" dirty="0"/>
              <a:t>22% of budget</a:t>
            </a:r>
          </a:p>
          <a:p>
            <a:pPr marL="171450" indent="-171450">
              <a:buFont typeface="Arial" panose="020B0604020202020204" pitchFamily="34" charset="0"/>
              <a:buChar char="•"/>
            </a:pPr>
            <a:r>
              <a:rPr lang="en-US" baseline="0" dirty="0"/>
              <a:t>Diocesan Priorities supported:</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effectLst/>
              </a:rPr>
              <a:t>New Ethnic Communities</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effectLst/>
              </a:rPr>
              <a:t>Collaboration and Partnerships for Ministry and Presence in the World</a:t>
            </a:r>
            <a:endParaRPr lang="en-US" baseline="0" dirty="0"/>
          </a:p>
          <a:p>
            <a:pPr marL="171450" indent="-171450">
              <a:buFont typeface="Arial" panose="020B0604020202020204" pitchFamily="34" charset="0"/>
              <a:buChar char="•"/>
            </a:pPr>
            <a:endParaRPr lang="en-US" baseline="0" dirty="0"/>
          </a:p>
          <a:p>
            <a:endParaRPr lang="en-US" baseline="0" dirty="0"/>
          </a:p>
          <a:p>
            <a:r>
              <a:rPr lang="en-US" b="1" u="sng" baseline="0" dirty="0"/>
              <a:t>VITALITY</a:t>
            </a:r>
            <a:r>
              <a:rPr lang="en-US" baseline="0" dirty="0"/>
              <a:t> encompasses the myriad resources provided through the diocese to help congregations survive and thrive. </a:t>
            </a:r>
          </a:p>
          <a:p>
            <a:endParaRPr lang="en-US" baseline="0" dirty="0"/>
          </a:p>
          <a:p>
            <a:pPr marL="171450" indent="-171450">
              <a:buFont typeface="Arial" panose="020B0604020202020204" pitchFamily="34" charset="0"/>
              <a:buChar char="•"/>
            </a:pPr>
            <a:r>
              <a:rPr lang="en-US" b="1" baseline="0" dirty="0"/>
              <a:t>Congregational Support and Development</a:t>
            </a:r>
            <a:r>
              <a:rPr lang="en-US" baseline="0" dirty="0"/>
              <a:t> – Three regional canons, a canon to the ordinary and a canon for transition lead the counsel, efforts and programs available to every congregation to help it grow and thrive. The canons provide individual consultation, transition support and guidance, programs like the upcoming Project Resource to assist in stewardship and resource growth, and too many other things to try and name here – all to help congregations stay healthy.</a:t>
            </a:r>
          </a:p>
          <a:p>
            <a:pPr marL="628650" lvl="1" indent="-171450">
              <a:buFont typeface="Arial" panose="020B0604020202020204" pitchFamily="34" charset="0"/>
              <a:buChar char="•"/>
            </a:pPr>
            <a:r>
              <a:rPr lang="en-US" baseline="0" dirty="0"/>
              <a:t>The support also extends to program offerings such as X, mission church support and resources for our Chartered Committee on Hispanic Ministry</a:t>
            </a:r>
          </a:p>
          <a:p>
            <a:pPr marL="0" indent="0">
              <a:buFont typeface="Arial" panose="020B0604020202020204" pitchFamily="34" charset="0"/>
              <a:buNone/>
            </a:pPr>
            <a:endParaRPr lang="en-US" baseline="0" dirty="0"/>
          </a:p>
          <a:p>
            <a:pPr marL="171450" indent="-171450">
              <a:buFont typeface="Arial" panose="020B0604020202020204" pitchFamily="34" charset="0"/>
              <a:buChar char="•"/>
            </a:pPr>
            <a:r>
              <a:rPr lang="en-US" b="1" baseline="0" dirty="0"/>
              <a:t>Communications</a:t>
            </a:r>
            <a:r>
              <a:rPr lang="en-US" baseline="0" dirty="0"/>
              <a:t> – not only does this department connect us all through channels like the </a:t>
            </a:r>
            <a:r>
              <a:rPr lang="en-US" i="1" baseline="0" dirty="0"/>
              <a:t>Disciple</a:t>
            </a:r>
            <a:r>
              <a:rPr lang="en-US" baseline="0" dirty="0"/>
              <a:t>, Please Note, social media and more, but in the last two years, the communications team has worked to build a support network for communicators on the parish level. Within the last year, this has included the development of continuing education resources to help parish communicators develop the tools to share the news of their respective ministries.</a:t>
            </a:r>
          </a:p>
          <a:p>
            <a:pPr marL="0" indent="0">
              <a:buFont typeface="Arial" panose="020B0604020202020204" pitchFamily="34" charset="0"/>
              <a:buNone/>
            </a:pPr>
            <a:endParaRPr lang="en-US" baseline="0" dirty="0"/>
          </a:p>
          <a:p>
            <a:pPr marL="171450" indent="-171450">
              <a:buFont typeface="Arial" panose="020B0604020202020204" pitchFamily="34" charset="0"/>
              <a:buChar char="•"/>
            </a:pPr>
            <a:r>
              <a:rPr lang="en-US" b="1" baseline="0" dirty="0"/>
              <a:t>Grants and Resources </a:t>
            </a:r>
            <a:r>
              <a:rPr lang="en-US" baseline="0" dirty="0"/>
              <a:t>– the Diocese offers 11 grant and scholarship programs that assist and fund various projects and needs. Great examples of what is available:</a:t>
            </a:r>
          </a:p>
          <a:p>
            <a:pPr marL="628650" lvl="1" indent="-171450">
              <a:buFont typeface="Arial" panose="020B0604020202020204" pitchFamily="34" charset="0"/>
              <a:buChar char="•"/>
            </a:pPr>
            <a:r>
              <a:rPr lang="en-US" b="1" baseline="0" dirty="0"/>
              <a:t>Mission Endowment Grant</a:t>
            </a:r>
            <a:r>
              <a:rPr lang="en-US" baseline="0" dirty="0"/>
              <a:t>: has been part of the start of missions such as </a:t>
            </a:r>
            <a:r>
              <a:rPr lang="en-US" baseline="0" dirty="0" err="1"/>
              <a:t>Puerta</a:t>
            </a:r>
            <a:r>
              <a:rPr lang="en-US" baseline="0" dirty="0"/>
              <a:t> </a:t>
            </a:r>
            <a:r>
              <a:rPr lang="en-US" baseline="0" dirty="0" err="1"/>
              <a:t>Abierta</a:t>
            </a:r>
            <a:r>
              <a:rPr lang="en-US" baseline="0" dirty="0"/>
              <a:t>, an emerging bilingual Spanish-English worshipping community in the Greensboro area, and Christ’s Beloved Community, a new bilingual church plant in Winston-Salem that is the first </a:t>
            </a:r>
            <a:r>
              <a:rPr lang="en-US" sz="1200" b="0" i="0" kern="1200" dirty="0">
                <a:solidFill>
                  <a:schemeClr val="tx1"/>
                </a:solidFill>
                <a:effectLst/>
                <a:latin typeface="+mn-lt"/>
                <a:ea typeface="+mn-ea"/>
                <a:cs typeface="+mn-cs"/>
              </a:rPr>
              <a:t>fully partnered church plant between the Episcopal Diocese of North Carolina and the North Carolina Synod of the Evangelical Lutheran Church in America (ELCA). Both missions have grown to the</a:t>
            </a:r>
            <a:r>
              <a:rPr lang="en-US" sz="1200" b="0" i="0" kern="1200" baseline="0" dirty="0">
                <a:solidFill>
                  <a:schemeClr val="tx1"/>
                </a:solidFill>
                <a:effectLst/>
                <a:latin typeface="+mn-lt"/>
                <a:ea typeface="+mn-ea"/>
                <a:cs typeface="+mn-cs"/>
              </a:rPr>
              <a:t> point the 2017 budget is helping fund missioners for both.</a:t>
            </a:r>
          </a:p>
          <a:p>
            <a:pPr marL="628650" lvl="1" indent="-171450">
              <a:buFont typeface="Arial" panose="020B0604020202020204" pitchFamily="34" charset="0"/>
              <a:buChar char="•"/>
            </a:pPr>
            <a:r>
              <a:rPr lang="en-US" sz="1200" b="1" i="0" kern="1200" baseline="0" dirty="0">
                <a:solidFill>
                  <a:schemeClr val="tx1"/>
                </a:solidFill>
                <a:effectLst/>
                <a:latin typeface="+mn-lt"/>
                <a:ea typeface="+mn-ea"/>
                <a:cs typeface="+mn-cs"/>
              </a:rPr>
              <a:t>Mission Resource Support Team </a:t>
            </a:r>
            <a:r>
              <a:rPr lang="en-US" sz="1200" b="0" i="0" kern="1200" baseline="0" dirty="0">
                <a:solidFill>
                  <a:schemeClr val="tx1"/>
                </a:solidFill>
                <a:effectLst/>
                <a:latin typeface="+mn-lt"/>
                <a:ea typeface="+mn-ea"/>
                <a:cs typeface="+mn-cs"/>
              </a:rPr>
              <a:t>(MRST): is a grant that helps fund salaries in some of our mission congregations. </a:t>
            </a:r>
            <a:endParaRPr lang="en-US" baseline="0" dirty="0"/>
          </a:p>
          <a:p>
            <a:endParaRPr lang="en-US" baseline="0" dirty="0"/>
          </a:p>
        </p:txBody>
      </p:sp>
      <p:sp>
        <p:nvSpPr>
          <p:cNvPr id="4" name="Slide Number Placeholder 3"/>
          <p:cNvSpPr>
            <a:spLocks noGrp="1"/>
          </p:cNvSpPr>
          <p:nvPr>
            <p:ph type="sldNum" sz="quarter" idx="10"/>
          </p:nvPr>
        </p:nvSpPr>
        <p:spPr/>
        <p:txBody>
          <a:bodyPr/>
          <a:lstStyle/>
          <a:p>
            <a:fld id="{26FE7EAA-0A4F-C743-B46D-68F3E6162BCF}" type="slidenum">
              <a:rPr lang="en-US" smtClean="0"/>
              <a:pPr/>
              <a:t>13</a:t>
            </a:fld>
            <a:endParaRPr lang="en-US"/>
          </a:p>
        </p:txBody>
      </p:sp>
    </p:spTree>
    <p:extLst>
      <p:ext uri="{BB962C8B-B14F-4D97-AF65-F5344CB8AC3E}">
        <p14:creationId xmlns:p14="http://schemas.microsoft.com/office/powerpoint/2010/main" val="37455801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Vitality:</a:t>
            </a:r>
          </a:p>
          <a:p>
            <a:pPr marL="171450" indent="-171450">
              <a:buFont typeface="Arial" panose="020B0604020202020204" pitchFamily="34" charset="0"/>
              <a:buChar char="•"/>
            </a:pPr>
            <a:r>
              <a:rPr lang="en-US" baseline="0" dirty="0"/>
              <a:t>$1,073,577</a:t>
            </a:r>
          </a:p>
          <a:p>
            <a:pPr marL="171450" indent="-171450">
              <a:buFont typeface="Arial" panose="020B0604020202020204" pitchFamily="34" charset="0"/>
              <a:buChar char="•"/>
            </a:pPr>
            <a:r>
              <a:rPr lang="en-US" baseline="0" dirty="0"/>
              <a:t>22% of budget</a:t>
            </a:r>
          </a:p>
          <a:p>
            <a:pPr marL="171450" indent="-171450">
              <a:buFont typeface="Arial" panose="020B0604020202020204" pitchFamily="34" charset="0"/>
              <a:buChar char="•"/>
            </a:pPr>
            <a:r>
              <a:rPr lang="en-US" baseline="0" dirty="0"/>
              <a:t>Diocesan Priorities supported:</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effectLst/>
              </a:rPr>
              <a:t>New Ethnic Communities</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effectLst/>
              </a:rPr>
              <a:t>Collaboration and Partnerships for Ministry and Presence in the World</a:t>
            </a:r>
            <a:endParaRPr lang="en-US" baseline="0" dirty="0"/>
          </a:p>
          <a:p>
            <a:pPr marL="171450" indent="-171450">
              <a:buFont typeface="Arial" panose="020B0604020202020204" pitchFamily="34" charset="0"/>
              <a:buChar char="•"/>
            </a:pPr>
            <a:endParaRPr lang="en-US" baseline="0" dirty="0"/>
          </a:p>
          <a:p>
            <a:endParaRPr lang="en-US" baseline="0" dirty="0"/>
          </a:p>
          <a:p>
            <a:r>
              <a:rPr lang="en-US" b="1" u="sng" baseline="0" dirty="0"/>
              <a:t>VITALITY</a:t>
            </a:r>
            <a:r>
              <a:rPr lang="en-US" baseline="0" dirty="0"/>
              <a:t> encompasses the myriad resources provided through the diocese to help congregations survive and thrive. </a:t>
            </a:r>
          </a:p>
          <a:p>
            <a:endParaRPr lang="en-US" baseline="0" dirty="0"/>
          </a:p>
          <a:p>
            <a:pPr marL="171450" indent="-171450">
              <a:buFont typeface="Arial" panose="020B0604020202020204" pitchFamily="34" charset="0"/>
              <a:buChar char="•"/>
            </a:pPr>
            <a:r>
              <a:rPr lang="en-US" b="1" baseline="0" dirty="0"/>
              <a:t>Congregational Support and Development</a:t>
            </a:r>
            <a:r>
              <a:rPr lang="en-US" baseline="0" dirty="0"/>
              <a:t> – Three regional canons, a canon to the ordinary and a canon for transition lead the counsel, efforts and programs available to every congregation to help it grow and thrive. The canons provide individual consultation, transition support and guidance, programs like the upcoming Project Resource to assist in stewardship and resource growth, and too many other things to try and name here – all to help congregations stay healthy.</a:t>
            </a:r>
          </a:p>
          <a:p>
            <a:pPr marL="628650" lvl="1" indent="-171450">
              <a:buFont typeface="Arial" panose="020B0604020202020204" pitchFamily="34" charset="0"/>
              <a:buChar char="•"/>
            </a:pPr>
            <a:r>
              <a:rPr lang="en-US" baseline="0" dirty="0"/>
              <a:t>The support also extends to program offerings such as X, mission church support and resources for our Chartered Committee on Hispanic Ministry</a:t>
            </a:r>
          </a:p>
          <a:p>
            <a:pPr marL="0" indent="0">
              <a:buFont typeface="Arial" panose="020B0604020202020204" pitchFamily="34" charset="0"/>
              <a:buNone/>
            </a:pPr>
            <a:endParaRPr lang="en-US" baseline="0" dirty="0"/>
          </a:p>
          <a:p>
            <a:pPr marL="171450" indent="-171450">
              <a:buFont typeface="Arial" panose="020B0604020202020204" pitchFamily="34" charset="0"/>
              <a:buChar char="•"/>
            </a:pPr>
            <a:r>
              <a:rPr lang="en-US" b="1" baseline="0" dirty="0"/>
              <a:t>Communications</a:t>
            </a:r>
            <a:r>
              <a:rPr lang="en-US" baseline="0" dirty="0"/>
              <a:t> – not only does this department connect us all through channels like the </a:t>
            </a:r>
            <a:r>
              <a:rPr lang="en-US" i="1" baseline="0" dirty="0"/>
              <a:t>Disciple</a:t>
            </a:r>
            <a:r>
              <a:rPr lang="en-US" baseline="0" dirty="0"/>
              <a:t>, Please Note, social media and more, but in the last two years, the communications team has worked to build a support network for communicators on the parish level. Within the last year, this has included the development of continuing education resources to help parish communicators develop the tools to share the news of their respective ministries.</a:t>
            </a:r>
          </a:p>
          <a:p>
            <a:pPr marL="0" indent="0">
              <a:buFont typeface="Arial" panose="020B0604020202020204" pitchFamily="34" charset="0"/>
              <a:buNone/>
            </a:pPr>
            <a:endParaRPr lang="en-US" baseline="0" dirty="0"/>
          </a:p>
          <a:p>
            <a:pPr marL="171450" indent="-171450">
              <a:buFont typeface="Arial" panose="020B0604020202020204" pitchFamily="34" charset="0"/>
              <a:buChar char="•"/>
            </a:pPr>
            <a:r>
              <a:rPr lang="en-US" b="1" baseline="0" dirty="0"/>
              <a:t>Grants and Resources </a:t>
            </a:r>
            <a:r>
              <a:rPr lang="en-US" baseline="0" dirty="0"/>
              <a:t>– the Diocese offers 11 grant and scholarship programs that assist and fund various projects and needs. Great examples of what is available:</a:t>
            </a:r>
          </a:p>
          <a:p>
            <a:pPr marL="628650" lvl="1" indent="-171450">
              <a:buFont typeface="Arial" panose="020B0604020202020204" pitchFamily="34" charset="0"/>
              <a:buChar char="•"/>
            </a:pPr>
            <a:r>
              <a:rPr lang="en-US" b="1" baseline="0" dirty="0"/>
              <a:t>Mission Endowment Grant</a:t>
            </a:r>
            <a:r>
              <a:rPr lang="en-US" baseline="0" dirty="0"/>
              <a:t>: has been part of the start of missions such as </a:t>
            </a:r>
            <a:r>
              <a:rPr lang="en-US" baseline="0" dirty="0" err="1"/>
              <a:t>Puerta</a:t>
            </a:r>
            <a:r>
              <a:rPr lang="en-US" baseline="0" dirty="0"/>
              <a:t> </a:t>
            </a:r>
            <a:r>
              <a:rPr lang="en-US" baseline="0" dirty="0" err="1"/>
              <a:t>Abierta</a:t>
            </a:r>
            <a:r>
              <a:rPr lang="en-US" baseline="0" dirty="0"/>
              <a:t>, an emerging bilingual Spanish-English worshipping community in the Greensboro area, and Christ’s Beloved Community, a new bilingual church plant in Winston-Salem that is the first </a:t>
            </a:r>
            <a:r>
              <a:rPr lang="en-US" sz="1200" b="0" i="0" kern="1200" dirty="0">
                <a:solidFill>
                  <a:schemeClr val="tx1"/>
                </a:solidFill>
                <a:effectLst/>
                <a:latin typeface="+mn-lt"/>
                <a:ea typeface="+mn-ea"/>
                <a:cs typeface="+mn-cs"/>
              </a:rPr>
              <a:t>fully partnered church plant between the Episcopal Diocese of North Carolina and the North Carolina Synod of the Evangelical Lutheran Church in America (ELCA). Both missions have grown to the</a:t>
            </a:r>
            <a:r>
              <a:rPr lang="en-US" sz="1200" b="0" i="0" kern="1200" baseline="0" dirty="0">
                <a:solidFill>
                  <a:schemeClr val="tx1"/>
                </a:solidFill>
                <a:effectLst/>
                <a:latin typeface="+mn-lt"/>
                <a:ea typeface="+mn-ea"/>
                <a:cs typeface="+mn-cs"/>
              </a:rPr>
              <a:t> point the 2017 budget is helping fund missioners for both.</a:t>
            </a:r>
          </a:p>
          <a:p>
            <a:pPr marL="628650" lvl="1" indent="-171450">
              <a:buFont typeface="Arial" panose="020B0604020202020204" pitchFamily="34" charset="0"/>
              <a:buChar char="•"/>
            </a:pPr>
            <a:r>
              <a:rPr lang="en-US" sz="1200" b="1" i="0" kern="1200" baseline="0" dirty="0">
                <a:solidFill>
                  <a:schemeClr val="tx1"/>
                </a:solidFill>
                <a:effectLst/>
                <a:latin typeface="+mn-lt"/>
                <a:ea typeface="+mn-ea"/>
                <a:cs typeface="+mn-cs"/>
              </a:rPr>
              <a:t>Mission Resource Support Team </a:t>
            </a:r>
            <a:r>
              <a:rPr lang="en-US" sz="1200" b="0" i="0" kern="1200" baseline="0" dirty="0">
                <a:solidFill>
                  <a:schemeClr val="tx1"/>
                </a:solidFill>
                <a:effectLst/>
                <a:latin typeface="+mn-lt"/>
                <a:ea typeface="+mn-ea"/>
                <a:cs typeface="+mn-cs"/>
              </a:rPr>
              <a:t>(MRST): is a grant that helps fund salaries in some of our mission congregations. </a:t>
            </a:r>
            <a:endParaRPr lang="en-US" baseline="0" dirty="0"/>
          </a:p>
          <a:p>
            <a:endParaRPr lang="en-US" baseline="0" dirty="0"/>
          </a:p>
        </p:txBody>
      </p:sp>
      <p:sp>
        <p:nvSpPr>
          <p:cNvPr id="4" name="Slide Number Placeholder 3"/>
          <p:cNvSpPr>
            <a:spLocks noGrp="1"/>
          </p:cNvSpPr>
          <p:nvPr>
            <p:ph type="sldNum" sz="quarter" idx="10"/>
          </p:nvPr>
        </p:nvSpPr>
        <p:spPr/>
        <p:txBody>
          <a:bodyPr/>
          <a:lstStyle/>
          <a:p>
            <a:fld id="{26FE7EAA-0A4F-C743-B46D-68F3E6162BCF}" type="slidenum">
              <a:rPr lang="en-US" smtClean="0"/>
              <a:pPr/>
              <a:t>14</a:t>
            </a:fld>
            <a:endParaRPr lang="en-US"/>
          </a:p>
        </p:txBody>
      </p:sp>
    </p:spTree>
    <p:extLst>
      <p:ext uri="{BB962C8B-B14F-4D97-AF65-F5344CB8AC3E}">
        <p14:creationId xmlns:p14="http://schemas.microsoft.com/office/powerpoint/2010/main" val="37455801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Vitality:</a:t>
            </a:r>
          </a:p>
          <a:p>
            <a:pPr marL="171450" indent="-171450">
              <a:buFont typeface="Arial" panose="020B0604020202020204" pitchFamily="34" charset="0"/>
              <a:buChar char="•"/>
            </a:pPr>
            <a:r>
              <a:rPr lang="en-US" baseline="0" dirty="0"/>
              <a:t>$1,073,577</a:t>
            </a:r>
          </a:p>
          <a:p>
            <a:pPr marL="171450" indent="-171450">
              <a:buFont typeface="Arial" panose="020B0604020202020204" pitchFamily="34" charset="0"/>
              <a:buChar char="•"/>
            </a:pPr>
            <a:r>
              <a:rPr lang="en-US" baseline="0" dirty="0"/>
              <a:t>22% of budget</a:t>
            </a:r>
          </a:p>
          <a:p>
            <a:pPr marL="171450" indent="-171450">
              <a:buFont typeface="Arial" panose="020B0604020202020204" pitchFamily="34" charset="0"/>
              <a:buChar char="•"/>
            </a:pPr>
            <a:r>
              <a:rPr lang="en-US" baseline="0" dirty="0"/>
              <a:t>Diocesan Priorities supported:</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effectLst/>
              </a:rPr>
              <a:t>New Ethnic Communities</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effectLst/>
              </a:rPr>
              <a:t>Collaboration and Partnerships for Ministry and Presence in the World</a:t>
            </a:r>
            <a:endParaRPr lang="en-US" baseline="0" dirty="0"/>
          </a:p>
          <a:p>
            <a:pPr marL="171450" indent="-171450">
              <a:buFont typeface="Arial" panose="020B0604020202020204" pitchFamily="34" charset="0"/>
              <a:buChar char="•"/>
            </a:pPr>
            <a:endParaRPr lang="en-US" baseline="0" dirty="0"/>
          </a:p>
          <a:p>
            <a:endParaRPr lang="en-US" baseline="0" dirty="0"/>
          </a:p>
          <a:p>
            <a:r>
              <a:rPr lang="en-US" b="1" u="sng" baseline="0" dirty="0"/>
              <a:t>VITALITY</a:t>
            </a:r>
            <a:r>
              <a:rPr lang="en-US" baseline="0" dirty="0"/>
              <a:t> encompasses the myriad resources provided through the diocese to help congregations survive and thrive. </a:t>
            </a:r>
          </a:p>
          <a:p>
            <a:endParaRPr lang="en-US" baseline="0" dirty="0"/>
          </a:p>
          <a:p>
            <a:pPr marL="171450" indent="-171450">
              <a:buFont typeface="Arial" panose="020B0604020202020204" pitchFamily="34" charset="0"/>
              <a:buChar char="•"/>
            </a:pPr>
            <a:r>
              <a:rPr lang="en-US" b="1" baseline="0" dirty="0"/>
              <a:t>Congregational Support and Development</a:t>
            </a:r>
            <a:r>
              <a:rPr lang="en-US" baseline="0" dirty="0"/>
              <a:t> – Three regional canons, a canon to the ordinary and a canon for transition lead the counsel, efforts and programs available to every congregation to help it grow and thrive. The canons provide individual consultation, transition support and guidance, programs like the upcoming Project Resource to assist in stewardship and resource growth, and too many other things to try and name here – all to help congregations stay healthy.</a:t>
            </a:r>
          </a:p>
          <a:p>
            <a:pPr marL="628650" lvl="1" indent="-171450">
              <a:buFont typeface="Arial" panose="020B0604020202020204" pitchFamily="34" charset="0"/>
              <a:buChar char="•"/>
            </a:pPr>
            <a:r>
              <a:rPr lang="en-US" baseline="0" dirty="0"/>
              <a:t>The support also extends to program offerings such as X, mission church support and resources for our Chartered Committee on Hispanic Ministry</a:t>
            </a:r>
          </a:p>
          <a:p>
            <a:pPr marL="0" indent="0">
              <a:buFont typeface="Arial" panose="020B0604020202020204" pitchFamily="34" charset="0"/>
              <a:buNone/>
            </a:pPr>
            <a:endParaRPr lang="en-US" baseline="0" dirty="0"/>
          </a:p>
          <a:p>
            <a:pPr marL="171450" indent="-171450">
              <a:buFont typeface="Arial" panose="020B0604020202020204" pitchFamily="34" charset="0"/>
              <a:buChar char="•"/>
            </a:pPr>
            <a:r>
              <a:rPr lang="en-US" b="1" baseline="0" dirty="0"/>
              <a:t>Communications</a:t>
            </a:r>
            <a:r>
              <a:rPr lang="en-US" baseline="0" dirty="0"/>
              <a:t> – not only does this department connect us all through channels like the </a:t>
            </a:r>
            <a:r>
              <a:rPr lang="en-US" i="1" baseline="0" dirty="0"/>
              <a:t>Disciple</a:t>
            </a:r>
            <a:r>
              <a:rPr lang="en-US" baseline="0" dirty="0"/>
              <a:t>, Please Note, social media and more, but in the last two years, the communications team has worked to build a support network for communicators on the parish level. Within the last year, this has included the development of continuing education resources to help parish communicators develop the tools to share the news of their respective ministries.</a:t>
            </a:r>
          </a:p>
          <a:p>
            <a:pPr marL="0" indent="0">
              <a:buFont typeface="Arial" panose="020B0604020202020204" pitchFamily="34" charset="0"/>
              <a:buNone/>
            </a:pPr>
            <a:endParaRPr lang="en-US" baseline="0" dirty="0"/>
          </a:p>
          <a:p>
            <a:pPr marL="171450" indent="-171450">
              <a:buFont typeface="Arial" panose="020B0604020202020204" pitchFamily="34" charset="0"/>
              <a:buChar char="•"/>
            </a:pPr>
            <a:r>
              <a:rPr lang="en-US" b="1" baseline="0" dirty="0"/>
              <a:t>Grants and Resources </a:t>
            </a:r>
            <a:r>
              <a:rPr lang="en-US" baseline="0" dirty="0"/>
              <a:t>– the Diocese offers 11 grant and scholarship programs that assist and fund various projects and needs. Great examples of what is available:</a:t>
            </a:r>
          </a:p>
          <a:p>
            <a:pPr marL="628650" lvl="1" indent="-171450">
              <a:buFont typeface="Arial" panose="020B0604020202020204" pitchFamily="34" charset="0"/>
              <a:buChar char="•"/>
            </a:pPr>
            <a:r>
              <a:rPr lang="en-US" b="1" baseline="0" dirty="0"/>
              <a:t>Mission Endowment Grant</a:t>
            </a:r>
            <a:r>
              <a:rPr lang="en-US" baseline="0" dirty="0"/>
              <a:t>: has been part of the start of missions such as </a:t>
            </a:r>
            <a:r>
              <a:rPr lang="en-US" baseline="0" dirty="0" err="1"/>
              <a:t>Puerta</a:t>
            </a:r>
            <a:r>
              <a:rPr lang="en-US" baseline="0" dirty="0"/>
              <a:t> </a:t>
            </a:r>
            <a:r>
              <a:rPr lang="en-US" baseline="0" dirty="0" err="1"/>
              <a:t>Abierta</a:t>
            </a:r>
            <a:r>
              <a:rPr lang="en-US" baseline="0" dirty="0"/>
              <a:t>, an emerging bilingual Spanish-English worshipping community in the Greensboro area, and Christ’s Beloved Community, a new bilingual church plant in Winston-Salem that is the first </a:t>
            </a:r>
            <a:r>
              <a:rPr lang="en-US" sz="1200" b="0" i="0" kern="1200" dirty="0">
                <a:solidFill>
                  <a:schemeClr val="tx1"/>
                </a:solidFill>
                <a:effectLst/>
                <a:latin typeface="+mn-lt"/>
                <a:ea typeface="+mn-ea"/>
                <a:cs typeface="+mn-cs"/>
              </a:rPr>
              <a:t>fully partnered church plant between the Episcopal Diocese of North Carolina and the North Carolina Synod of the Evangelical Lutheran Church in America (ELCA). Both missions have grown to the</a:t>
            </a:r>
            <a:r>
              <a:rPr lang="en-US" sz="1200" b="0" i="0" kern="1200" baseline="0" dirty="0">
                <a:solidFill>
                  <a:schemeClr val="tx1"/>
                </a:solidFill>
                <a:effectLst/>
                <a:latin typeface="+mn-lt"/>
                <a:ea typeface="+mn-ea"/>
                <a:cs typeface="+mn-cs"/>
              </a:rPr>
              <a:t> point the 2017 budget is helping fund missioners for both.</a:t>
            </a:r>
          </a:p>
          <a:p>
            <a:pPr marL="628650" lvl="1" indent="-171450">
              <a:buFont typeface="Arial" panose="020B0604020202020204" pitchFamily="34" charset="0"/>
              <a:buChar char="•"/>
            </a:pPr>
            <a:r>
              <a:rPr lang="en-US" sz="1200" b="1" i="0" kern="1200" baseline="0" dirty="0">
                <a:solidFill>
                  <a:schemeClr val="tx1"/>
                </a:solidFill>
                <a:effectLst/>
                <a:latin typeface="+mn-lt"/>
                <a:ea typeface="+mn-ea"/>
                <a:cs typeface="+mn-cs"/>
              </a:rPr>
              <a:t>Mission Resource Support Team </a:t>
            </a:r>
            <a:r>
              <a:rPr lang="en-US" sz="1200" b="0" i="0" kern="1200" baseline="0" dirty="0">
                <a:solidFill>
                  <a:schemeClr val="tx1"/>
                </a:solidFill>
                <a:effectLst/>
                <a:latin typeface="+mn-lt"/>
                <a:ea typeface="+mn-ea"/>
                <a:cs typeface="+mn-cs"/>
              </a:rPr>
              <a:t>(MRST): is a grant that helps fund salaries in some of our mission congregations. </a:t>
            </a:r>
            <a:endParaRPr lang="en-US" baseline="0" dirty="0"/>
          </a:p>
          <a:p>
            <a:endParaRPr lang="en-US" baseline="0" dirty="0"/>
          </a:p>
        </p:txBody>
      </p:sp>
      <p:sp>
        <p:nvSpPr>
          <p:cNvPr id="4" name="Slide Number Placeholder 3"/>
          <p:cNvSpPr>
            <a:spLocks noGrp="1"/>
          </p:cNvSpPr>
          <p:nvPr>
            <p:ph type="sldNum" sz="quarter" idx="10"/>
          </p:nvPr>
        </p:nvSpPr>
        <p:spPr/>
        <p:txBody>
          <a:bodyPr/>
          <a:lstStyle/>
          <a:p>
            <a:fld id="{26FE7EAA-0A4F-C743-B46D-68F3E6162BCF}" type="slidenum">
              <a:rPr lang="en-US" smtClean="0"/>
              <a:pPr/>
              <a:t>15</a:t>
            </a:fld>
            <a:endParaRPr lang="en-US"/>
          </a:p>
        </p:txBody>
      </p:sp>
    </p:spTree>
    <p:extLst>
      <p:ext uri="{BB962C8B-B14F-4D97-AF65-F5344CB8AC3E}">
        <p14:creationId xmlns:p14="http://schemas.microsoft.com/office/powerpoint/2010/main" val="37455801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Vitality:</a:t>
            </a:r>
          </a:p>
          <a:p>
            <a:pPr marL="171450" indent="-171450">
              <a:buFont typeface="Arial" panose="020B0604020202020204" pitchFamily="34" charset="0"/>
              <a:buChar char="•"/>
            </a:pPr>
            <a:r>
              <a:rPr lang="en-US" baseline="0" dirty="0"/>
              <a:t>$1,073,577</a:t>
            </a:r>
          </a:p>
          <a:p>
            <a:pPr marL="171450" indent="-171450">
              <a:buFont typeface="Arial" panose="020B0604020202020204" pitchFamily="34" charset="0"/>
              <a:buChar char="•"/>
            </a:pPr>
            <a:r>
              <a:rPr lang="en-US" baseline="0" dirty="0"/>
              <a:t>22% of budget</a:t>
            </a:r>
          </a:p>
          <a:p>
            <a:pPr marL="171450" indent="-171450">
              <a:buFont typeface="Arial" panose="020B0604020202020204" pitchFamily="34" charset="0"/>
              <a:buChar char="•"/>
            </a:pPr>
            <a:r>
              <a:rPr lang="en-US" baseline="0" dirty="0"/>
              <a:t>Diocesan Priorities supported:</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effectLst/>
              </a:rPr>
              <a:t>New Ethnic Communities</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effectLst/>
              </a:rPr>
              <a:t>Collaboration and Partnerships for Ministry and Presence in the World</a:t>
            </a:r>
            <a:endParaRPr lang="en-US" baseline="0" dirty="0"/>
          </a:p>
          <a:p>
            <a:pPr marL="171450" indent="-171450">
              <a:buFont typeface="Arial" panose="020B0604020202020204" pitchFamily="34" charset="0"/>
              <a:buChar char="•"/>
            </a:pPr>
            <a:endParaRPr lang="en-US" baseline="0" dirty="0"/>
          </a:p>
          <a:p>
            <a:endParaRPr lang="en-US" baseline="0" dirty="0"/>
          </a:p>
          <a:p>
            <a:r>
              <a:rPr lang="en-US" b="1" u="sng" baseline="0" dirty="0"/>
              <a:t>VITALITY</a:t>
            </a:r>
            <a:r>
              <a:rPr lang="en-US" baseline="0" dirty="0"/>
              <a:t> encompasses the myriad resources provided through the diocese to help congregations survive and thrive. </a:t>
            </a:r>
          </a:p>
          <a:p>
            <a:endParaRPr lang="en-US" baseline="0" dirty="0"/>
          </a:p>
          <a:p>
            <a:pPr marL="171450" indent="-171450">
              <a:buFont typeface="Arial" panose="020B0604020202020204" pitchFamily="34" charset="0"/>
              <a:buChar char="•"/>
            </a:pPr>
            <a:r>
              <a:rPr lang="en-US" b="1" baseline="0" dirty="0"/>
              <a:t>Congregational Support and Development</a:t>
            </a:r>
            <a:r>
              <a:rPr lang="en-US" baseline="0" dirty="0"/>
              <a:t> – Three regional canons, a canon to the ordinary and a canon for transition lead the counsel, efforts and programs available to every congregation to help it grow and thrive. The canons provide individual consultation, transition support and guidance, programs like the upcoming Project Resource to assist in stewardship and resource growth, and too many other things to try and name here – all to help congregations stay healthy.</a:t>
            </a:r>
          </a:p>
          <a:p>
            <a:pPr marL="628650" lvl="1" indent="-171450">
              <a:buFont typeface="Arial" panose="020B0604020202020204" pitchFamily="34" charset="0"/>
              <a:buChar char="•"/>
            </a:pPr>
            <a:r>
              <a:rPr lang="en-US" baseline="0" dirty="0"/>
              <a:t>The support also extends to program offerings such as X, mission church support and resources for our Chartered Committee on Hispanic Ministry</a:t>
            </a:r>
          </a:p>
          <a:p>
            <a:pPr marL="0" indent="0">
              <a:buFont typeface="Arial" panose="020B0604020202020204" pitchFamily="34" charset="0"/>
              <a:buNone/>
            </a:pPr>
            <a:endParaRPr lang="en-US" baseline="0" dirty="0"/>
          </a:p>
          <a:p>
            <a:pPr marL="171450" indent="-171450">
              <a:buFont typeface="Arial" panose="020B0604020202020204" pitchFamily="34" charset="0"/>
              <a:buChar char="•"/>
            </a:pPr>
            <a:r>
              <a:rPr lang="en-US" b="1" baseline="0" dirty="0"/>
              <a:t>Communications</a:t>
            </a:r>
            <a:r>
              <a:rPr lang="en-US" baseline="0" dirty="0"/>
              <a:t> – not only does this department connect us all through channels like the </a:t>
            </a:r>
            <a:r>
              <a:rPr lang="en-US" i="1" baseline="0" dirty="0"/>
              <a:t>Disciple</a:t>
            </a:r>
            <a:r>
              <a:rPr lang="en-US" baseline="0" dirty="0"/>
              <a:t>, Please Note, social media and more, but in the last two years, the communications team has worked to build a support network for communicators on the parish level. Within the last year, this has included the development of continuing education resources to help parish communicators develop the tools to share the news of their respective ministries.</a:t>
            </a:r>
          </a:p>
          <a:p>
            <a:pPr marL="0" indent="0">
              <a:buFont typeface="Arial" panose="020B0604020202020204" pitchFamily="34" charset="0"/>
              <a:buNone/>
            </a:pPr>
            <a:endParaRPr lang="en-US" baseline="0" dirty="0"/>
          </a:p>
          <a:p>
            <a:pPr marL="171450" indent="-171450">
              <a:buFont typeface="Arial" panose="020B0604020202020204" pitchFamily="34" charset="0"/>
              <a:buChar char="•"/>
            </a:pPr>
            <a:r>
              <a:rPr lang="en-US" b="1" baseline="0" dirty="0"/>
              <a:t>Grants and Resources </a:t>
            </a:r>
            <a:r>
              <a:rPr lang="en-US" baseline="0" dirty="0"/>
              <a:t>– the Diocese offers 11 grant and scholarship programs that assist and fund various projects and needs. Great examples of what is available:</a:t>
            </a:r>
          </a:p>
          <a:p>
            <a:pPr marL="628650" lvl="1" indent="-171450">
              <a:buFont typeface="Arial" panose="020B0604020202020204" pitchFamily="34" charset="0"/>
              <a:buChar char="•"/>
            </a:pPr>
            <a:r>
              <a:rPr lang="en-US" b="1" baseline="0" dirty="0"/>
              <a:t>Mission Endowment Grant</a:t>
            </a:r>
            <a:r>
              <a:rPr lang="en-US" baseline="0" dirty="0"/>
              <a:t>: has been part of the start of missions such as </a:t>
            </a:r>
            <a:r>
              <a:rPr lang="en-US" baseline="0" dirty="0" err="1"/>
              <a:t>Puerta</a:t>
            </a:r>
            <a:r>
              <a:rPr lang="en-US" baseline="0" dirty="0"/>
              <a:t> </a:t>
            </a:r>
            <a:r>
              <a:rPr lang="en-US" baseline="0" dirty="0" err="1"/>
              <a:t>Abierta</a:t>
            </a:r>
            <a:r>
              <a:rPr lang="en-US" baseline="0" dirty="0"/>
              <a:t>, an emerging bilingual Spanish-English worshipping community in the Greensboro area, and Christ’s Beloved Community, a new bilingual church plant in Winston-Salem that is the first </a:t>
            </a:r>
            <a:r>
              <a:rPr lang="en-US" sz="1200" b="0" i="0" kern="1200" dirty="0">
                <a:solidFill>
                  <a:schemeClr val="tx1"/>
                </a:solidFill>
                <a:effectLst/>
                <a:latin typeface="+mn-lt"/>
                <a:ea typeface="+mn-ea"/>
                <a:cs typeface="+mn-cs"/>
              </a:rPr>
              <a:t>fully partnered church plant between the Episcopal Diocese of North Carolina and the North Carolina Synod of the Evangelical Lutheran Church in America (ELCA). Both missions have grown to the</a:t>
            </a:r>
            <a:r>
              <a:rPr lang="en-US" sz="1200" b="0" i="0" kern="1200" baseline="0" dirty="0">
                <a:solidFill>
                  <a:schemeClr val="tx1"/>
                </a:solidFill>
                <a:effectLst/>
                <a:latin typeface="+mn-lt"/>
                <a:ea typeface="+mn-ea"/>
                <a:cs typeface="+mn-cs"/>
              </a:rPr>
              <a:t> point the 2017 budget is helping fund missioners for both.</a:t>
            </a:r>
          </a:p>
          <a:p>
            <a:pPr marL="628650" lvl="1" indent="-171450">
              <a:buFont typeface="Arial" panose="020B0604020202020204" pitchFamily="34" charset="0"/>
              <a:buChar char="•"/>
            </a:pPr>
            <a:r>
              <a:rPr lang="en-US" sz="1200" b="1" i="0" kern="1200" baseline="0" dirty="0">
                <a:solidFill>
                  <a:schemeClr val="tx1"/>
                </a:solidFill>
                <a:effectLst/>
                <a:latin typeface="+mn-lt"/>
                <a:ea typeface="+mn-ea"/>
                <a:cs typeface="+mn-cs"/>
              </a:rPr>
              <a:t>Mission Resource Support Team </a:t>
            </a:r>
            <a:r>
              <a:rPr lang="en-US" sz="1200" b="0" i="0" kern="1200" baseline="0" dirty="0">
                <a:solidFill>
                  <a:schemeClr val="tx1"/>
                </a:solidFill>
                <a:effectLst/>
                <a:latin typeface="+mn-lt"/>
                <a:ea typeface="+mn-ea"/>
                <a:cs typeface="+mn-cs"/>
              </a:rPr>
              <a:t>(MRST): is a grant that helps fund salaries in some of our mission congregations. </a:t>
            </a:r>
            <a:endParaRPr lang="en-US" baseline="0" dirty="0"/>
          </a:p>
          <a:p>
            <a:endParaRPr lang="en-US" baseline="0" dirty="0"/>
          </a:p>
        </p:txBody>
      </p:sp>
      <p:sp>
        <p:nvSpPr>
          <p:cNvPr id="4" name="Slide Number Placeholder 3"/>
          <p:cNvSpPr>
            <a:spLocks noGrp="1"/>
          </p:cNvSpPr>
          <p:nvPr>
            <p:ph type="sldNum" sz="quarter" idx="10"/>
          </p:nvPr>
        </p:nvSpPr>
        <p:spPr/>
        <p:txBody>
          <a:bodyPr/>
          <a:lstStyle/>
          <a:p>
            <a:fld id="{26FE7EAA-0A4F-C743-B46D-68F3E6162BCF}" type="slidenum">
              <a:rPr lang="en-US" smtClean="0"/>
              <a:pPr/>
              <a:t>19</a:t>
            </a:fld>
            <a:endParaRPr lang="en-US"/>
          </a:p>
        </p:txBody>
      </p:sp>
    </p:spTree>
    <p:extLst>
      <p:ext uri="{BB962C8B-B14F-4D97-AF65-F5344CB8AC3E}">
        <p14:creationId xmlns:p14="http://schemas.microsoft.com/office/powerpoint/2010/main" val="37455801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Vitality:</a:t>
            </a:r>
          </a:p>
          <a:p>
            <a:pPr marL="171450" indent="-171450">
              <a:buFont typeface="Arial" panose="020B0604020202020204" pitchFamily="34" charset="0"/>
              <a:buChar char="•"/>
            </a:pPr>
            <a:r>
              <a:rPr lang="en-US" baseline="0" dirty="0"/>
              <a:t>$1,073,577</a:t>
            </a:r>
          </a:p>
          <a:p>
            <a:pPr marL="171450" indent="-171450">
              <a:buFont typeface="Arial" panose="020B0604020202020204" pitchFamily="34" charset="0"/>
              <a:buChar char="•"/>
            </a:pPr>
            <a:r>
              <a:rPr lang="en-US" baseline="0" dirty="0"/>
              <a:t>22% of budget</a:t>
            </a:r>
          </a:p>
          <a:p>
            <a:pPr marL="171450" indent="-171450">
              <a:buFont typeface="Arial" panose="020B0604020202020204" pitchFamily="34" charset="0"/>
              <a:buChar char="•"/>
            </a:pPr>
            <a:r>
              <a:rPr lang="en-US" baseline="0" dirty="0"/>
              <a:t>Diocesan Priorities supported:</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effectLst/>
              </a:rPr>
              <a:t>New Ethnic Communities</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effectLst/>
              </a:rPr>
              <a:t>Collaboration and Partnerships for Ministry and Presence in the World</a:t>
            </a:r>
            <a:endParaRPr lang="en-US" baseline="0" dirty="0"/>
          </a:p>
          <a:p>
            <a:pPr marL="171450" indent="-171450">
              <a:buFont typeface="Arial" panose="020B0604020202020204" pitchFamily="34" charset="0"/>
              <a:buChar char="•"/>
            </a:pPr>
            <a:endParaRPr lang="en-US" baseline="0" dirty="0"/>
          </a:p>
          <a:p>
            <a:endParaRPr lang="en-US" baseline="0" dirty="0"/>
          </a:p>
          <a:p>
            <a:r>
              <a:rPr lang="en-US" b="1" u="sng" baseline="0" dirty="0"/>
              <a:t>VITALITY</a:t>
            </a:r>
            <a:r>
              <a:rPr lang="en-US" baseline="0" dirty="0"/>
              <a:t> encompasses the myriad resources provided through the diocese to help congregations survive and thrive. </a:t>
            </a:r>
          </a:p>
          <a:p>
            <a:endParaRPr lang="en-US" baseline="0" dirty="0"/>
          </a:p>
          <a:p>
            <a:pPr marL="171450" indent="-171450">
              <a:buFont typeface="Arial" panose="020B0604020202020204" pitchFamily="34" charset="0"/>
              <a:buChar char="•"/>
            </a:pPr>
            <a:r>
              <a:rPr lang="en-US" b="1" baseline="0" dirty="0"/>
              <a:t>Congregational Support and Development</a:t>
            </a:r>
            <a:r>
              <a:rPr lang="en-US" baseline="0" dirty="0"/>
              <a:t> – Three regional canons, a canon to the ordinary and a canon for transition lead the counsel, efforts and programs available to every congregation to help it grow and thrive. The canons provide individual consultation, transition support and guidance, programs like the upcoming Project Resource to assist in stewardship and resource growth, and too many other things to try and name here – all to help congregations stay healthy.</a:t>
            </a:r>
          </a:p>
          <a:p>
            <a:pPr marL="628650" lvl="1" indent="-171450">
              <a:buFont typeface="Arial" panose="020B0604020202020204" pitchFamily="34" charset="0"/>
              <a:buChar char="•"/>
            </a:pPr>
            <a:r>
              <a:rPr lang="en-US" baseline="0" dirty="0"/>
              <a:t>The support also extends to program offerings such as X, mission church support and resources for our Chartered Committee on Hispanic Ministry</a:t>
            </a:r>
          </a:p>
          <a:p>
            <a:pPr marL="0" indent="0">
              <a:buFont typeface="Arial" panose="020B0604020202020204" pitchFamily="34" charset="0"/>
              <a:buNone/>
            </a:pPr>
            <a:endParaRPr lang="en-US" baseline="0" dirty="0"/>
          </a:p>
          <a:p>
            <a:pPr marL="171450" indent="-171450">
              <a:buFont typeface="Arial" panose="020B0604020202020204" pitchFamily="34" charset="0"/>
              <a:buChar char="•"/>
            </a:pPr>
            <a:r>
              <a:rPr lang="en-US" b="1" baseline="0" dirty="0"/>
              <a:t>Communications</a:t>
            </a:r>
            <a:r>
              <a:rPr lang="en-US" baseline="0" dirty="0"/>
              <a:t> – not only does this department connect us all through channels like the </a:t>
            </a:r>
            <a:r>
              <a:rPr lang="en-US" i="1" baseline="0" dirty="0"/>
              <a:t>Disciple</a:t>
            </a:r>
            <a:r>
              <a:rPr lang="en-US" baseline="0" dirty="0"/>
              <a:t>, Please Note, social media and more, but in the last two years, the communications team has worked to build a support network for communicators on the parish level. Within the last year, this has included the development of continuing education resources to help parish communicators develop the tools to share the news of their respective ministries.</a:t>
            </a:r>
          </a:p>
          <a:p>
            <a:pPr marL="0" indent="0">
              <a:buFont typeface="Arial" panose="020B0604020202020204" pitchFamily="34" charset="0"/>
              <a:buNone/>
            </a:pPr>
            <a:endParaRPr lang="en-US" baseline="0" dirty="0"/>
          </a:p>
          <a:p>
            <a:pPr marL="171450" indent="-171450">
              <a:buFont typeface="Arial" panose="020B0604020202020204" pitchFamily="34" charset="0"/>
              <a:buChar char="•"/>
            </a:pPr>
            <a:r>
              <a:rPr lang="en-US" b="1" baseline="0" dirty="0"/>
              <a:t>Grants and Resources </a:t>
            </a:r>
            <a:r>
              <a:rPr lang="en-US" baseline="0" dirty="0"/>
              <a:t>– the Diocese offers 11 grant and scholarship programs that assist and fund various projects and needs. Great examples of what is available:</a:t>
            </a:r>
          </a:p>
          <a:p>
            <a:pPr marL="628650" lvl="1" indent="-171450">
              <a:buFont typeface="Arial" panose="020B0604020202020204" pitchFamily="34" charset="0"/>
              <a:buChar char="•"/>
            </a:pPr>
            <a:r>
              <a:rPr lang="en-US" b="1" baseline="0" dirty="0"/>
              <a:t>Mission Endowment Grant</a:t>
            </a:r>
            <a:r>
              <a:rPr lang="en-US" baseline="0" dirty="0"/>
              <a:t>: has been part of the start of missions such as </a:t>
            </a:r>
            <a:r>
              <a:rPr lang="en-US" baseline="0" dirty="0" err="1"/>
              <a:t>Puerta</a:t>
            </a:r>
            <a:r>
              <a:rPr lang="en-US" baseline="0" dirty="0"/>
              <a:t> </a:t>
            </a:r>
            <a:r>
              <a:rPr lang="en-US" baseline="0" dirty="0" err="1"/>
              <a:t>Abierta</a:t>
            </a:r>
            <a:r>
              <a:rPr lang="en-US" baseline="0" dirty="0"/>
              <a:t>, an emerging bilingual Spanish-English worshipping community in the Greensboro area, and Christ’s Beloved Community, a new bilingual church plant in Winston-Salem that is the first </a:t>
            </a:r>
            <a:r>
              <a:rPr lang="en-US" sz="1200" b="0" i="0" kern="1200" dirty="0">
                <a:solidFill>
                  <a:schemeClr val="tx1"/>
                </a:solidFill>
                <a:effectLst/>
                <a:latin typeface="+mn-lt"/>
                <a:ea typeface="+mn-ea"/>
                <a:cs typeface="+mn-cs"/>
              </a:rPr>
              <a:t>fully partnered church plant between the Episcopal Diocese of North Carolina and the North Carolina Synod of the Evangelical Lutheran Church in America (ELCA). Both missions have grown to the</a:t>
            </a:r>
            <a:r>
              <a:rPr lang="en-US" sz="1200" b="0" i="0" kern="1200" baseline="0" dirty="0">
                <a:solidFill>
                  <a:schemeClr val="tx1"/>
                </a:solidFill>
                <a:effectLst/>
                <a:latin typeface="+mn-lt"/>
                <a:ea typeface="+mn-ea"/>
                <a:cs typeface="+mn-cs"/>
              </a:rPr>
              <a:t> point the 2017 budget is helping fund missioners for both.</a:t>
            </a:r>
          </a:p>
          <a:p>
            <a:pPr marL="628650" lvl="1" indent="-171450">
              <a:buFont typeface="Arial" panose="020B0604020202020204" pitchFamily="34" charset="0"/>
              <a:buChar char="•"/>
            </a:pPr>
            <a:r>
              <a:rPr lang="en-US" sz="1200" b="1" i="0" kern="1200" baseline="0" dirty="0">
                <a:solidFill>
                  <a:schemeClr val="tx1"/>
                </a:solidFill>
                <a:effectLst/>
                <a:latin typeface="+mn-lt"/>
                <a:ea typeface="+mn-ea"/>
                <a:cs typeface="+mn-cs"/>
              </a:rPr>
              <a:t>Mission Resource Support Team </a:t>
            </a:r>
            <a:r>
              <a:rPr lang="en-US" sz="1200" b="0" i="0" kern="1200" baseline="0" dirty="0">
                <a:solidFill>
                  <a:schemeClr val="tx1"/>
                </a:solidFill>
                <a:effectLst/>
                <a:latin typeface="+mn-lt"/>
                <a:ea typeface="+mn-ea"/>
                <a:cs typeface="+mn-cs"/>
              </a:rPr>
              <a:t>(MRST): is a grant that helps fund salaries in some of our mission congregations. </a:t>
            </a:r>
            <a:endParaRPr lang="en-US" baseline="0" dirty="0"/>
          </a:p>
          <a:p>
            <a:endParaRPr lang="en-US" baseline="0" dirty="0"/>
          </a:p>
        </p:txBody>
      </p:sp>
      <p:sp>
        <p:nvSpPr>
          <p:cNvPr id="4" name="Slide Number Placeholder 3"/>
          <p:cNvSpPr>
            <a:spLocks noGrp="1"/>
          </p:cNvSpPr>
          <p:nvPr>
            <p:ph type="sldNum" sz="quarter" idx="10"/>
          </p:nvPr>
        </p:nvSpPr>
        <p:spPr/>
        <p:txBody>
          <a:bodyPr/>
          <a:lstStyle/>
          <a:p>
            <a:fld id="{26FE7EAA-0A4F-C743-B46D-68F3E6162BCF}" type="slidenum">
              <a:rPr lang="en-US" smtClean="0"/>
              <a:pPr/>
              <a:t>20</a:t>
            </a:fld>
            <a:endParaRPr lang="en-US"/>
          </a:p>
        </p:txBody>
      </p:sp>
    </p:spTree>
    <p:extLst>
      <p:ext uri="{BB962C8B-B14F-4D97-AF65-F5344CB8AC3E}">
        <p14:creationId xmlns:p14="http://schemas.microsoft.com/office/powerpoint/2010/main" val="37455801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Vitality:</a:t>
            </a:r>
          </a:p>
          <a:p>
            <a:pPr marL="171450" indent="-171450">
              <a:buFont typeface="Arial" panose="020B0604020202020204" pitchFamily="34" charset="0"/>
              <a:buChar char="•"/>
            </a:pPr>
            <a:r>
              <a:rPr lang="en-US" baseline="0" dirty="0"/>
              <a:t>$1,073,577</a:t>
            </a:r>
          </a:p>
          <a:p>
            <a:pPr marL="171450" indent="-171450">
              <a:buFont typeface="Arial" panose="020B0604020202020204" pitchFamily="34" charset="0"/>
              <a:buChar char="•"/>
            </a:pPr>
            <a:r>
              <a:rPr lang="en-US" baseline="0" dirty="0"/>
              <a:t>22% of budget</a:t>
            </a:r>
          </a:p>
          <a:p>
            <a:pPr marL="171450" indent="-171450">
              <a:buFont typeface="Arial" panose="020B0604020202020204" pitchFamily="34" charset="0"/>
              <a:buChar char="•"/>
            </a:pPr>
            <a:r>
              <a:rPr lang="en-US" baseline="0" dirty="0"/>
              <a:t>Diocesan Priorities supported:</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effectLst/>
              </a:rPr>
              <a:t>New Ethnic Communities</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effectLst/>
              </a:rPr>
              <a:t>Collaboration and Partnerships for Ministry and Presence in the World</a:t>
            </a:r>
            <a:endParaRPr lang="en-US" baseline="0" dirty="0"/>
          </a:p>
          <a:p>
            <a:pPr marL="171450" indent="-171450">
              <a:buFont typeface="Arial" panose="020B0604020202020204" pitchFamily="34" charset="0"/>
              <a:buChar char="•"/>
            </a:pPr>
            <a:endParaRPr lang="en-US" baseline="0" dirty="0"/>
          </a:p>
          <a:p>
            <a:endParaRPr lang="en-US" baseline="0" dirty="0"/>
          </a:p>
          <a:p>
            <a:r>
              <a:rPr lang="en-US" b="1" u="sng" baseline="0" dirty="0"/>
              <a:t>VITALITY</a:t>
            </a:r>
            <a:r>
              <a:rPr lang="en-US" baseline="0" dirty="0"/>
              <a:t> encompasses the myriad resources provided through the diocese to help congregations survive and thrive. </a:t>
            </a:r>
          </a:p>
          <a:p>
            <a:endParaRPr lang="en-US" baseline="0" dirty="0"/>
          </a:p>
          <a:p>
            <a:pPr marL="171450" indent="-171450">
              <a:buFont typeface="Arial" panose="020B0604020202020204" pitchFamily="34" charset="0"/>
              <a:buChar char="•"/>
            </a:pPr>
            <a:r>
              <a:rPr lang="en-US" b="1" baseline="0" dirty="0"/>
              <a:t>Congregational Support and Development</a:t>
            </a:r>
            <a:r>
              <a:rPr lang="en-US" baseline="0" dirty="0"/>
              <a:t> – Three regional canons, a canon to the ordinary and a canon for transition lead the counsel, efforts and programs available to every congregation to help it grow and thrive. The canons provide individual consultation, transition support and guidance, programs like the upcoming Project Resource to assist in stewardship and resource growth, and too many other things to try and name here – all to help congregations stay healthy.</a:t>
            </a:r>
          </a:p>
          <a:p>
            <a:pPr marL="628650" lvl="1" indent="-171450">
              <a:buFont typeface="Arial" panose="020B0604020202020204" pitchFamily="34" charset="0"/>
              <a:buChar char="•"/>
            </a:pPr>
            <a:r>
              <a:rPr lang="en-US" baseline="0" dirty="0"/>
              <a:t>The support also extends to program offerings such as X, mission church support and resources for our Chartered Committee on Hispanic Ministry</a:t>
            </a:r>
          </a:p>
          <a:p>
            <a:pPr marL="0" indent="0">
              <a:buFont typeface="Arial" panose="020B0604020202020204" pitchFamily="34" charset="0"/>
              <a:buNone/>
            </a:pPr>
            <a:endParaRPr lang="en-US" baseline="0" dirty="0"/>
          </a:p>
          <a:p>
            <a:pPr marL="171450" indent="-171450">
              <a:buFont typeface="Arial" panose="020B0604020202020204" pitchFamily="34" charset="0"/>
              <a:buChar char="•"/>
            </a:pPr>
            <a:r>
              <a:rPr lang="en-US" b="1" baseline="0" dirty="0"/>
              <a:t>Communications</a:t>
            </a:r>
            <a:r>
              <a:rPr lang="en-US" baseline="0" dirty="0"/>
              <a:t> – not only does this department connect us all through channels like the </a:t>
            </a:r>
            <a:r>
              <a:rPr lang="en-US" i="1" baseline="0" dirty="0"/>
              <a:t>Disciple</a:t>
            </a:r>
            <a:r>
              <a:rPr lang="en-US" baseline="0" dirty="0"/>
              <a:t>, Please Note, social media and more, but in the last two years, the communications team has worked to build a support network for communicators on the parish level. Within the last year, this has included the development of continuing education resources to help parish communicators develop the tools to share the news of their respective ministries.</a:t>
            </a:r>
          </a:p>
          <a:p>
            <a:pPr marL="0" indent="0">
              <a:buFont typeface="Arial" panose="020B0604020202020204" pitchFamily="34" charset="0"/>
              <a:buNone/>
            </a:pPr>
            <a:endParaRPr lang="en-US" baseline="0" dirty="0"/>
          </a:p>
          <a:p>
            <a:pPr marL="171450" indent="-171450">
              <a:buFont typeface="Arial" panose="020B0604020202020204" pitchFamily="34" charset="0"/>
              <a:buChar char="•"/>
            </a:pPr>
            <a:r>
              <a:rPr lang="en-US" b="1" baseline="0" dirty="0"/>
              <a:t>Grants and Resources </a:t>
            </a:r>
            <a:r>
              <a:rPr lang="en-US" baseline="0" dirty="0"/>
              <a:t>– the Diocese offers 11 grant and scholarship programs that assist and fund various projects and needs. Great examples of what is available:</a:t>
            </a:r>
          </a:p>
          <a:p>
            <a:pPr marL="628650" lvl="1" indent="-171450">
              <a:buFont typeface="Arial" panose="020B0604020202020204" pitchFamily="34" charset="0"/>
              <a:buChar char="•"/>
            </a:pPr>
            <a:r>
              <a:rPr lang="en-US" b="1" baseline="0" dirty="0"/>
              <a:t>Mission Endowment Grant</a:t>
            </a:r>
            <a:r>
              <a:rPr lang="en-US" baseline="0" dirty="0"/>
              <a:t>: has been part of the start of missions such as </a:t>
            </a:r>
            <a:r>
              <a:rPr lang="en-US" baseline="0" dirty="0" err="1"/>
              <a:t>Puerta</a:t>
            </a:r>
            <a:r>
              <a:rPr lang="en-US" baseline="0" dirty="0"/>
              <a:t> </a:t>
            </a:r>
            <a:r>
              <a:rPr lang="en-US" baseline="0" dirty="0" err="1"/>
              <a:t>Abierta</a:t>
            </a:r>
            <a:r>
              <a:rPr lang="en-US" baseline="0" dirty="0"/>
              <a:t>, an emerging bilingual Spanish-English worshipping community in the Greensboro area, and Christ’s Beloved Community, a new bilingual church plant in Winston-Salem that is the first </a:t>
            </a:r>
            <a:r>
              <a:rPr lang="en-US" sz="1200" b="0" i="0" kern="1200" dirty="0">
                <a:solidFill>
                  <a:schemeClr val="tx1"/>
                </a:solidFill>
                <a:effectLst/>
                <a:latin typeface="+mn-lt"/>
                <a:ea typeface="+mn-ea"/>
                <a:cs typeface="+mn-cs"/>
              </a:rPr>
              <a:t>fully partnered church plant between the Episcopal Diocese of North Carolina and the North Carolina Synod of the Evangelical Lutheran Church in America (ELCA). Both missions have grown to the</a:t>
            </a:r>
            <a:r>
              <a:rPr lang="en-US" sz="1200" b="0" i="0" kern="1200" baseline="0" dirty="0">
                <a:solidFill>
                  <a:schemeClr val="tx1"/>
                </a:solidFill>
                <a:effectLst/>
                <a:latin typeface="+mn-lt"/>
                <a:ea typeface="+mn-ea"/>
                <a:cs typeface="+mn-cs"/>
              </a:rPr>
              <a:t> point the 2017 budget is helping fund missioners for both.</a:t>
            </a:r>
          </a:p>
          <a:p>
            <a:pPr marL="628650" lvl="1" indent="-171450">
              <a:buFont typeface="Arial" panose="020B0604020202020204" pitchFamily="34" charset="0"/>
              <a:buChar char="•"/>
            </a:pPr>
            <a:r>
              <a:rPr lang="en-US" sz="1200" b="1" i="0" kern="1200" baseline="0" dirty="0">
                <a:solidFill>
                  <a:schemeClr val="tx1"/>
                </a:solidFill>
                <a:effectLst/>
                <a:latin typeface="+mn-lt"/>
                <a:ea typeface="+mn-ea"/>
                <a:cs typeface="+mn-cs"/>
              </a:rPr>
              <a:t>Mission Resource Support Team </a:t>
            </a:r>
            <a:r>
              <a:rPr lang="en-US" sz="1200" b="0" i="0" kern="1200" baseline="0" dirty="0">
                <a:solidFill>
                  <a:schemeClr val="tx1"/>
                </a:solidFill>
                <a:effectLst/>
                <a:latin typeface="+mn-lt"/>
                <a:ea typeface="+mn-ea"/>
                <a:cs typeface="+mn-cs"/>
              </a:rPr>
              <a:t>(MRST): is a grant that helps fund salaries in some of our mission congregations. </a:t>
            </a:r>
            <a:endParaRPr lang="en-US" baseline="0" dirty="0"/>
          </a:p>
          <a:p>
            <a:endParaRPr lang="en-US" baseline="0" dirty="0"/>
          </a:p>
        </p:txBody>
      </p:sp>
      <p:sp>
        <p:nvSpPr>
          <p:cNvPr id="4" name="Slide Number Placeholder 3"/>
          <p:cNvSpPr>
            <a:spLocks noGrp="1"/>
          </p:cNvSpPr>
          <p:nvPr>
            <p:ph type="sldNum" sz="quarter" idx="10"/>
          </p:nvPr>
        </p:nvSpPr>
        <p:spPr/>
        <p:txBody>
          <a:bodyPr/>
          <a:lstStyle/>
          <a:p>
            <a:fld id="{26FE7EAA-0A4F-C743-B46D-68F3E6162BCF}" type="slidenum">
              <a:rPr lang="en-US" smtClean="0"/>
              <a:pPr/>
              <a:t>21</a:t>
            </a:fld>
            <a:endParaRPr lang="en-US"/>
          </a:p>
        </p:txBody>
      </p:sp>
    </p:spTree>
    <p:extLst>
      <p:ext uri="{BB962C8B-B14F-4D97-AF65-F5344CB8AC3E}">
        <p14:creationId xmlns:p14="http://schemas.microsoft.com/office/powerpoint/2010/main" val="37455801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Vitality:</a:t>
            </a:r>
          </a:p>
          <a:p>
            <a:pPr marL="171450" indent="-171450">
              <a:buFont typeface="Arial" panose="020B0604020202020204" pitchFamily="34" charset="0"/>
              <a:buChar char="•"/>
            </a:pPr>
            <a:r>
              <a:rPr lang="en-US" baseline="0" dirty="0"/>
              <a:t>$1,073,577</a:t>
            </a:r>
          </a:p>
          <a:p>
            <a:pPr marL="171450" indent="-171450">
              <a:buFont typeface="Arial" panose="020B0604020202020204" pitchFamily="34" charset="0"/>
              <a:buChar char="•"/>
            </a:pPr>
            <a:r>
              <a:rPr lang="en-US" baseline="0" dirty="0"/>
              <a:t>22% of budget</a:t>
            </a:r>
          </a:p>
          <a:p>
            <a:pPr marL="171450" indent="-171450">
              <a:buFont typeface="Arial" panose="020B0604020202020204" pitchFamily="34" charset="0"/>
              <a:buChar char="•"/>
            </a:pPr>
            <a:r>
              <a:rPr lang="en-US" baseline="0" dirty="0"/>
              <a:t>Diocesan Priorities supported:</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effectLst/>
              </a:rPr>
              <a:t>New Ethnic Communities</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effectLst/>
              </a:rPr>
              <a:t>Collaboration and Partnerships for Ministry and Presence in the World</a:t>
            </a:r>
            <a:endParaRPr lang="en-US" baseline="0" dirty="0"/>
          </a:p>
          <a:p>
            <a:pPr marL="171450" indent="-171450">
              <a:buFont typeface="Arial" panose="020B0604020202020204" pitchFamily="34" charset="0"/>
              <a:buChar char="•"/>
            </a:pPr>
            <a:endParaRPr lang="en-US" baseline="0" dirty="0"/>
          </a:p>
          <a:p>
            <a:endParaRPr lang="en-US" baseline="0" dirty="0"/>
          </a:p>
          <a:p>
            <a:r>
              <a:rPr lang="en-US" b="1" u="sng" baseline="0" dirty="0"/>
              <a:t>VITALITY</a:t>
            </a:r>
            <a:r>
              <a:rPr lang="en-US" baseline="0" dirty="0"/>
              <a:t> encompasses the myriad resources provided through the diocese to help congregations survive and thrive. </a:t>
            </a:r>
          </a:p>
          <a:p>
            <a:endParaRPr lang="en-US" baseline="0" dirty="0"/>
          </a:p>
          <a:p>
            <a:pPr marL="171450" indent="-171450">
              <a:buFont typeface="Arial" panose="020B0604020202020204" pitchFamily="34" charset="0"/>
              <a:buChar char="•"/>
            </a:pPr>
            <a:r>
              <a:rPr lang="en-US" b="1" baseline="0" dirty="0"/>
              <a:t>Congregational Support and Development</a:t>
            </a:r>
            <a:r>
              <a:rPr lang="en-US" baseline="0" dirty="0"/>
              <a:t> – Three regional canons, a canon to the ordinary and a canon for transition lead the counsel, efforts and programs available to every congregation to help it grow and thrive. The canons provide individual consultation, transition support and guidance, programs like the upcoming Project Resource to assist in stewardship and resource growth, and too many other things to try and name here – all to help congregations stay healthy.</a:t>
            </a:r>
          </a:p>
          <a:p>
            <a:pPr marL="628650" lvl="1" indent="-171450">
              <a:buFont typeface="Arial" panose="020B0604020202020204" pitchFamily="34" charset="0"/>
              <a:buChar char="•"/>
            </a:pPr>
            <a:r>
              <a:rPr lang="en-US" baseline="0" dirty="0"/>
              <a:t>The support also extends to program offerings such as X, mission church support and resources for our Chartered Committee on Hispanic Ministry</a:t>
            </a:r>
          </a:p>
          <a:p>
            <a:pPr marL="0" indent="0">
              <a:buFont typeface="Arial" panose="020B0604020202020204" pitchFamily="34" charset="0"/>
              <a:buNone/>
            </a:pPr>
            <a:endParaRPr lang="en-US" baseline="0" dirty="0"/>
          </a:p>
          <a:p>
            <a:pPr marL="171450" indent="-171450">
              <a:buFont typeface="Arial" panose="020B0604020202020204" pitchFamily="34" charset="0"/>
              <a:buChar char="•"/>
            </a:pPr>
            <a:r>
              <a:rPr lang="en-US" b="1" baseline="0" dirty="0"/>
              <a:t>Communications</a:t>
            </a:r>
            <a:r>
              <a:rPr lang="en-US" baseline="0" dirty="0"/>
              <a:t> – not only does this department connect us all through channels like the </a:t>
            </a:r>
            <a:r>
              <a:rPr lang="en-US" i="1" baseline="0" dirty="0"/>
              <a:t>Disciple</a:t>
            </a:r>
            <a:r>
              <a:rPr lang="en-US" baseline="0" dirty="0"/>
              <a:t>, Please Note, social media and more, but in the last two years, the communications team has worked to build a support network for communicators on the parish level. Within the last year, this has included the development of continuing education resources to help parish communicators develop the tools to share the news of their respective ministries.</a:t>
            </a:r>
          </a:p>
          <a:p>
            <a:pPr marL="0" indent="0">
              <a:buFont typeface="Arial" panose="020B0604020202020204" pitchFamily="34" charset="0"/>
              <a:buNone/>
            </a:pPr>
            <a:endParaRPr lang="en-US" baseline="0" dirty="0"/>
          </a:p>
          <a:p>
            <a:pPr marL="171450" indent="-171450">
              <a:buFont typeface="Arial" panose="020B0604020202020204" pitchFamily="34" charset="0"/>
              <a:buChar char="•"/>
            </a:pPr>
            <a:r>
              <a:rPr lang="en-US" b="1" baseline="0" dirty="0"/>
              <a:t>Grants and Resources </a:t>
            </a:r>
            <a:r>
              <a:rPr lang="en-US" baseline="0" dirty="0"/>
              <a:t>– the Diocese offers 11 grant and scholarship programs that assist and fund various projects and needs. Great examples of what is available:</a:t>
            </a:r>
          </a:p>
          <a:p>
            <a:pPr marL="628650" lvl="1" indent="-171450">
              <a:buFont typeface="Arial" panose="020B0604020202020204" pitchFamily="34" charset="0"/>
              <a:buChar char="•"/>
            </a:pPr>
            <a:r>
              <a:rPr lang="en-US" b="1" baseline="0" dirty="0"/>
              <a:t>Mission Endowment Grant</a:t>
            </a:r>
            <a:r>
              <a:rPr lang="en-US" baseline="0" dirty="0"/>
              <a:t>: has been part of the start of missions such as </a:t>
            </a:r>
            <a:r>
              <a:rPr lang="en-US" baseline="0" dirty="0" err="1"/>
              <a:t>Puerta</a:t>
            </a:r>
            <a:r>
              <a:rPr lang="en-US" baseline="0" dirty="0"/>
              <a:t> </a:t>
            </a:r>
            <a:r>
              <a:rPr lang="en-US" baseline="0" dirty="0" err="1"/>
              <a:t>Abierta</a:t>
            </a:r>
            <a:r>
              <a:rPr lang="en-US" baseline="0" dirty="0"/>
              <a:t>, an emerging bilingual Spanish-English worshipping community in the Greensboro area, and Christ’s Beloved Community, a new bilingual church plant in Winston-Salem that is the first </a:t>
            </a:r>
            <a:r>
              <a:rPr lang="en-US" sz="1200" b="0" i="0" kern="1200" dirty="0">
                <a:solidFill>
                  <a:schemeClr val="tx1"/>
                </a:solidFill>
                <a:effectLst/>
                <a:latin typeface="+mn-lt"/>
                <a:ea typeface="+mn-ea"/>
                <a:cs typeface="+mn-cs"/>
              </a:rPr>
              <a:t>fully partnered church plant between the Episcopal Diocese of North Carolina and the North Carolina Synod of the Evangelical Lutheran Church in America (ELCA). Both missions have grown to the</a:t>
            </a:r>
            <a:r>
              <a:rPr lang="en-US" sz="1200" b="0" i="0" kern="1200" baseline="0" dirty="0">
                <a:solidFill>
                  <a:schemeClr val="tx1"/>
                </a:solidFill>
                <a:effectLst/>
                <a:latin typeface="+mn-lt"/>
                <a:ea typeface="+mn-ea"/>
                <a:cs typeface="+mn-cs"/>
              </a:rPr>
              <a:t> point the 2017 budget is helping fund missioners for both.</a:t>
            </a:r>
          </a:p>
          <a:p>
            <a:pPr marL="628650" lvl="1" indent="-171450">
              <a:buFont typeface="Arial" panose="020B0604020202020204" pitchFamily="34" charset="0"/>
              <a:buChar char="•"/>
            </a:pPr>
            <a:r>
              <a:rPr lang="en-US" sz="1200" b="1" i="0" kern="1200" baseline="0" dirty="0">
                <a:solidFill>
                  <a:schemeClr val="tx1"/>
                </a:solidFill>
                <a:effectLst/>
                <a:latin typeface="+mn-lt"/>
                <a:ea typeface="+mn-ea"/>
                <a:cs typeface="+mn-cs"/>
              </a:rPr>
              <a:t>Mission Resource Support Team </a:t>
            </a:r>
            <a:r>
              <a:rPr lang="en-US" sz="1200" b="0" i="0" kern="1200" baseline="0" dirty="0">
                <a:solidFill>
                  <a:schemeClr val="tx1"/>
                </a:solidFill>
                <a:effectLst/>
                <a:latin typeface="+mn-lt"/>
                <a:ea typeface="+mn-ea"/>
                <a:cs typeface="+mn-cs"/>
              </a:rPr>
              <a:t>(MRST): is a grant that helps fund salaries in some of our mission congregations. </a:t>
            </a:r>
            <a:endParaRPr lang="en-US" baseline="0" dirty="0"/>
          </a:p>
          <a:p>
            <a:endParaRPr lang="en-US" baseline="0" dirty="0"/>
          </a:p>
        </p:txBody>
      </p:sp>
      <p:sp>
        <p:nvSpPr>
          <p:cNvPr id="4" name="Slide Number Placeholder 3"/>
          <p:cNvSpPr>
            <a:spLocks noGrp="1"/>
          </p:cNvSpPr>
          <p:nvPr>
            <p:ph type="sldNum" sz="quarter" idx="10"/>
          </p:nvPr>
        </p:nvSpPr>
        <p:spPr/>
        <p:txBody>
          <a:bodyPr/>
          <a:lstStyle/>
          <a:p>
            <a:fld id="{26FE7EAA-0A4F-C743-B46D-68F3E6162BCF}" type="slidenum">
              <a:rPr lang="en-US" smtClean="0"/>
              <a:pPr/>
              <a:t>22</a:t>
            </a:fld>
            <a:endParaRPr lang="en-US"/>
          </a:p>
        </p:txBody>
      </p:sp>
    </p:spTree>
    <p:extLst>
      <p:ext uri="{BB962C8B-B14F-4D97-AF65-F5344CB8AC3E}">
        <p14:creationId xmlns:p14="http://schemas.microsoft.com/office/powerpoint/2010/main" val="37455801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3309" indent="-233309">
              <a:buAutoNum type="arabicPeriod"/>
            </a:pPr>
            <a:endParaRPr lang="en-US" dirty="0"/>
          </a:p>
        </p:txBody>
      </p:sp>
      <p:sp>
        <p:nvSpPr>
          <p:cNvPr id="4" name="Slide Number Placeholder 3"/>
          <p:cNvSpPr>
            <a:spLocks noGrp="1"/>
          </p:cNvSpPr>
          <p:nvPr>
            <p:ph type="sldNum" sz="quarter" idx="10"/>
          </p:nvPr>
        </p:nvSpPr>
        <p:spPr/>
        <p:txBody>
          <a:bodyPr/>
          <a:lstStyle/>
          <a:p>
            <a:fld id="{26FE7EAA-0A4F-C743-B46D-68F3E6162BCF}" type="slidenum">
              <a:rPr lang="en-US" smtClean="0"/>
              <a:pPr/>
              <a:t>2</a:t>
            </a:fld>
            <a:endParaRPr lang="en-US"/>
          </a:p>
        </p:txBody>
      </p:sp>
    </p:spTree>
    <p:extLst>
      <p:ext uri="{BB962C8B-B14F-4D97-AF65-F5344CB8AC3E}">
        <p14:creationId xmlns:p14="http://schemas.microsoft.com/office/powerpoint/2010/main" val="14330600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Vitality:</a:t>
            </a:r>
          </a:p>
          <a:p>
            <a:pPr marL="171450" indent="-171450">
              <a:buFont typeface="Arial" panose="020B0604020202020204" pitchFamily="34" charset="0"/>
              <a:buChar char="•"/>
            </a:pPr>
            <a:r>
              <a:rPr lang="en-US" baseline="0" dirty="0"/>
              <a:t>$1,073,577</a:t>
            </a:r>
          </a:p>
          <a:p>
            <a:pPr marL="171450" indent="-171450">
              <a:buFont typeface="Arial" panose="020B0604020202020204" pitchFamily="34" charset="0"/>
              <a:buChar char="•"/>
            </a:pPr>
            <a:r>
              <a:rPr lang="en-US" baseline="0" dirty="0"/>
              <a:t>22% of budget</a:t>
            </a:r>
          </a:p>
          <a:p>
            <a:pPr marL="171450" indent="-171450">
              <a:buFont typeface="Arial" panose="020B0604020202020204" pitchFamily="34" charset="0"/>
              <a:buChar char="•"/>
            </a:pPr>
            <a:r>
              <a:rPr lang="en-US" baseline="0" dirty="0"/>
              <a:t>Diocesan Priorities supported:</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effectLst/>
              </a:rPr>
              <a:t>New Ethnic Communities</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effectLst/>
              </a:rPr>
              <a:t>Collaboration and Partnerships for Ministry and Presence in the World</a:t>
            </a:r>
            <a:endParaRPr lang="en-US" baseline="0" dirty="0"/>
          </a:p>
          <a:p>
            <a:pPr marL="171450" indent="-171450">
              <a:buFont typeface="Arial" panose="020B0604020202020204" pitchFamily="34" charset="0"/>
              <a:buChar char="•"/>
            </a:pPr>
            <a:endParaRPr lang="en-US" baseline="0" dirty="0"/>
          </a:p>
          <a:p>
            <a:endParaRPr lang="en-US" baseline="0" dirty="0"/>
          </a:p>
          <a:p>
            <a:r>
              <a:rPr lang="en-US" b="1" u="sng" baseline="0" dirty="0"/>
              <a:t>VITALITY</a:t>
            </a:r>
            <a:r>
              <a:rPr lang="en-US" baseline="0" dirty="0"/>
              <a:t> encompasses the myriad resources provided through the diocese to help congregations survive and thrive. </a:t>
            </a:r>
          </a:p>
          <a:p>
            <a:endParaRPr lang="en-US" baseline="0" dirty="0"/>
          </a:p>
          <a:p>
            <a:pPr marL="171450" indent="-171450">
              <a:buFont typeface="Arial" panose="020B0604020202020204" pitchFamily="34" charset="0"/>
              <a:buChar char="•"/>
            </a:pPr>
            <a:r>
              <a:rPr lang="en-US" b="1" baseline="0" dirty="0"/>
              <a:t>Congregational Support and Development</a:t>
            </a:r>
            <a:r>
              <a:rPr lang="en-US" baseline="0" dirty="0"/>
              <a:t> – Three regional canons, a canon to the ordinary and a canon for transition lead the counsel, efforts and programs available to every congregation to help it grow and thrive. The canons provide individual consultation, transition support and guidance, programs like the upcoming Project Resource to assist in stewardship and resource growth, and too many other things to try and name here – all to help congregations stay healthy.</a:t>
            </a:r>
          </a:p>
          <a:p>
            <a:pPr marL="628650" lvl="1" indent="-171450">
              <a:buFont typeface="Arial" panose="020B0604020202020204" pitchFamily="34" charset="0"/>
              <a:buChar char="•"/>
            </a:pPr>
            <a:r>
              <a:rPr lang="en-US" baseline="0" dirty="0"/>
              <a:t>The support also extends to program offerings such as X, mission church support and resources for our Chartered Committee on Hispanic Ministry</a:t>
            </a:r>
          </a:p>
          <a:p>
            <a:pPr marL="0" indent="0">
              <a:buFont typeface="Arial" panose="020B0604020202020204" pitchFamily="34" charset="0"/>
              <a:buNone/>
            </a:pPr>
            <a:endParaRPr lang="en-US" baseline="0" dirty="0"/>
          </a:p>
          <a:p>
            <a:pPr marL="171450" indent="-171450">
              <a:buFont typeface="Arial" panose="020B0604020202020204" pitchFamily="34" charset="0"/>
              <a:buChar char="•"/>
            </a:pPr>
            <a:r>
              <a:rPr lang="en-US" b="1" baseline="0" dirty="0"/>
              <a:t>Communications</a:t>
            </a:r>
            <a:r>
              <a:rPr lang="en-US" baseline="0" dirty="0"/>
              <a:t> – not only does this department connect us all through channels like the </a:t>
            </a:r>
            <a:r>
              <a:rPr lang="en-US" i="1" baseline="0" dirty="0"/>
              <a:t>Disciple</a:t>
            </a:r>
            <a:r>
              <a:rPr lang="en-US" baseline="0" dirty="0"/>
              <a:t>, Please Note, social media and more, but in the last two years, the communications team has worked to build a support network for communicators on the parish level. Within the last year, this has included the development of continuing education resources to help parish communicators develop the tools to share the news of their respective ministries.</a:t>
            </a:r>
          </a:p>
          <a:p>
            <a:pPr marL="0" indent="0">
              <a:buFont typeface="Arial" panose="020B0604020202020204" pitchFamily="34" charset="0"/>
              <a:buNone/>
            </a:pPr>
            <a:endParaRPr lang="en-US" baseline="0" dirty="0"/>
          </a:p>
          <a:p>
            <a:pPr marL="171450" indent="-171450">
              <a:buFont typeface="Arial" panose="020B0604020202020204" pitchFamily="34" charset="0"/>
              <a:buChar char="•"/>
            </a:pPr>
            <a:r>
              <a:rPr lang="en-US" b="1" baseline="0" dirty="0"/>
              <a:t>Grants and Resources </a:t>
            </a:r>
            <a:r>
              <a:rPr lang="en-US" baseline="0" dirty="0"/>
              <a:t>– the Diocese offers 11 grant and scholarship programs that assist and fund various projects and needs. Great examples of what is available:</a:t>
            </a:r>
          </a:p>
          <a:p>
            <a:pPr marL="628650" lvl="1" indent="-171450">
              <a:buFont typeface="Arial" panose="020B0604020202020204" pitchFamily="34" charset="0"/>
              <a:buChar char="•"/>
            </a:pPr>
            <a:r>
              <a:rPr lang="en-US" b="1" baseline="0" dirty="0"/>
              <a:t>Mission Endowment Grant</a:t>
            </a:r>
            <a:r>
              <a:rPr lang="en-US" baseline="0" dirty="0"/>
              <a:t>: has been part of the start of missions such as </a:t>
            </a:r>
            <a:r>
              <a:rPr lang="en-US" baseline="0" dirty="0" err="1"/>
              <a:t>Puerta</a:t>
            </a:r>
            <a:r>
              <a:rPr lang="en-US" baseline="0" dirty="0"/>
              <a:t> </a:t>
            </a:r>
            <a:r>
              <a:rPr lang="en-US" baseline="0" dirty="0" err="1"/>
              <a:t>Abierta</a:t>
            </a:r>
            <a:r>
              <a:rPr lang="en-US" baseline="0" dirty="0"/>
              <a:t>, an emerging bilingual Spanish-English worshipping community in the Greensboro area, and Christ’s Beloved Community, a new bilingual church plant in Winston-Salem that is the first </a:t>
            </a:r>
            <a:r>
              <a:rPr lang="en-US" sz="1200" b="0" i="0" kern="1200" dirty="0">
                <a:solidFill>
                  <a:schemeClr val="tx1"/>
                </a:solidFill>
                <a:effectLst/>
                <a:latin typeface="+mn-lt"/>
                <a:ea typeface="+mn-ea"/>
                <a:cs typeface="+mn-cs"/>
              </a:rPr>
              <a:t>fully partnered church plant between the Episcopal Diocese of North Carolina and the North Carolina Synod of the Evangelical Lutheran Church in America (ELCA). Both missions have grown to the</a:t>
            </a:r>
            <a:r>
              <a:rPr lang="en-US" sz="1200" b="0" i="0" kern="1200" baseline="0" dirty="0">
                <a:solidFill>
                  <a:schemeClr val="tx1"/>
                </a:solidFill>
                <a:effectLst/>
                <a:latin typeface="+mn-lt"/>
                <a:ea typeface="+mn-ea"/>
                <a:cs typeface="+mn-cs"/>
              </a:rPr>
              <a:t> point the 2017 budget is helping fund missioners for both.</a:t>
            </a:r>
          </a:p>
          <a:p>
            <a:pPr marL="628650" lvl="1" indent="-171450">
              <a:buFont typeface="Arial" panose="020B0604020202020204" pitchFamily="34" charset="0"/>
              <a:buChar char="•"/>
            </a:pPr>
            <a:r>
              <a:rPr lang="en-US" sz="1200" b="1" i="0" kern="1200" baseline="0" dirty="0">
                <a:solidFill>
                  <a:schemeClr val="tx1"/>
                </a:solidFill>
                <a:effectLst/>
                <a:latin typeface="+mn-lt"/>
                <a:ea typeface="+mn-ea"/>
                <a:cs typeface="+mn-cs"/>
              </a:rPr>
              <a:t>Mission Resource Support Team </a:t>
            </a:r>
            <a:r>
              <a:rPr lang="en-US" sz="1200" b="0" i="0" kern="1200" baseline="0" dirty="0">
                <a:solidFill>
                  <a:schemeClr val="tx1"/>
                </a:solidFill>
                <a:effectLst/>
                <a:latin typeface="+mn-lt"/>
                <a:ea typeface="+mn-ea"/>
                <a:cs typeface="+mn-cs"/>
              </a:rPr>
              <a:t>(MRST): is a grant that helps fund salaries in some of our mission congregations. </a:t>
            </a:r>
            <a:endParaRPr lang="en-US" baseline="0" dirty="0"/>
          </a:p>
          <a:p>
            <a:endParaRPr lang="en-US" baseline="0" dirty="0"/>
          </a:p>
        </p:txBody>
      </p:sp>
      <p:sp>
        <p:nvSpPr>
          <p:cNvPr id="4" name="Slide Number Placeholder 3"/>
          <p:cNvSpPr>
            <a:spLocks noGrp="1"/>
          </p:cNvSpPr>
          <p:nvPr>
            <p:ph type="sldNum" sz="quarter" idx="10"/>
          </p:nvPr>
        </p:nvSpPr>
        <p:spPr/>
        <p:txBody>
          <a:bodyPr/>
          <a:lstStyle/>
          <a:p>
            <a:fld id="{26FE7EAA-0A4F-C743-B46D-68F3E6162BCF}" type="slidenum">
              <a:rPr lang="en-US" smtClean="0"/>
              <a:pPr/>
              <a:t>23</a:t>
            </a:fld>
            <a:endParaRPr lang="en-US"/>
          </a:p>
        </p:txBody>
      </p:sp>
    </p:spTree>
    <p:extLst>
      <p:ext uri="{BB962C8B-B14F-4D97-AF65-F5344CB8AC3E}">
        <p14:creationId xmlns:p14="http://schemas.microsoft.com/office/powerpoint/2010/main" val="37455801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Vitality:</a:t>
            </a:r>
          </a:p>
          <a:p>
            <a:pPr marL="171450" indent="-171450">
              <a:buFont typeface="Arial" panose="020B0604020202020204" pitchFamily="34" charset="0"/>
              <a:buChar char="•"/>
            </a:pPr>
            <a:r>
              <a:rPr lang="en-US" baseline="0" dirty="0"/>
              <a:t>$1,073,577</a:t>
            </a:r>
          </a:p>
          <a:p>
            <a:pPr marL="171450" indent="-171450">
              <a:buFont typeface="Arial" panose="020B0604020202020204" pitchFamily="34" charset="0"/>
              <a:buChar char="•"/>
            </a:pPr>
            <a:r>
              <a:rPr lang="en-US" baseline="0" dirty="0"/>
              <a:t>22% of budget</a:t>
            </a:r>
          </a:p>
          <a:p>
            <a:pPr marL="171450" indent="-171450">
              <a:buFont typeface="Arial" panose="020B0604020202020204" pitchFamily="34" charset="0"/>
              <a:buChar char="•"/>
            </a:pPr>
            <a:r>
              <a:rPr lang="en-US" baseline="0" dirty="0"/>
              <a:t>Diocesan Priorities supported:</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effectLst/>
              </a:rPr>
              <a:t>New Ethnic Communities</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effectLst/>
              </a:rPr>
              <a:t>Collaboration and Partnerships for Ministry and Presence in the World</a:t>
            </a:r>
            <a:endParaRPr lang="en-US" baseline="0" dirty="0"/>
          </a:p>
          <a:p>
            <a:pPr marL="171450" indent="-171450">
              <a:buFont typeface="Arial" panose="020B0604020202020204" pitchFamily="34" charset="0"/>
              <a:buChar char="•"/>
            </a:pPr>
            <a:endParaRPr lang="en-US" baseline="0" dirty="0"/>
          </a:p>
          <a:p>
            <a:endParaRPr lang="en-US" baseline="0" dirty="0"/>
          </a:p>
          <a:p>
            <a:r>
              <a:rPr lang="en-US" b="1" u="sng" baseline="0" dirty="0"/>
              <a:t>VITALITY</a:t>
            </a:r>
            <a:r>
              <a:rPr lang="en-US" baseline="0" dirty="0"/>
              <a:t> encompasses the myriad resources provided through the diocese to help congregations survive and thrive. </a:t>
            </a:r>
          </a:p>
          <a:p>
            <a:endParaRPr lang="en-US" baseline="0" dirty="0"/>
          </a:p>
          <a:p>
            <a:pPr marL="171450" indent="-171450">
              <a:buFont typeface="Arial" panose="020B0604020202020204" pitchFamily="34" charset="0"/>
              <a:buChar char="•"/>
            </a:pPr>
            <a:r>
              <a:rPr lang="en-US" b="1" baseline="0" dirty="0"/>
              <a:t>Congregational Support and Development</a:t>
            </a:r>
            <a:r>
              <a:rPr lang="en-US" baseline="0" dirty="0"/>
              <a:t> – Three regional canons, a canon to the ordinary and a canon for transition lead the counsel, efforts and programs available to every congregation to help it grow and thrive. The canons provide individual consultation, transition support and guidance, programs like the upcoming Project Resource to assist in stewardship and resource growth, and too many other things to try and name here – all to help congregations stay healthy.</a:t>
            </a:r>
          </a:p>
          <a:p>
            <a:pPr marL="628650" lvl="1" indent="-171450">
              <a:buFont typeface="Arial" panose="020B0604020202020204" pitchFamily="34" charset="0"/>
              <a:buChar char="•"/>
            </a:pPr>
            <a:r>
              <a:rPr lang="en-US" baseline="0" dirty="0"/>
              <a:t>The support also extends to program offerings such as X, mission church support and resources for our Chartered Committee on Hispanic Ministry</a:t>
            </a:r>
          </a:p>
          <a:p>
            <a:pPr marL="0" indent="0">
              <a:buFont typeface="Arial" panose="020B0604020202020204" pitchFamily="34" charset="0"/>
              <a:buNone/>
            </a:pPr>
            <a:endParaRPr lang="en-US" baseline="0" dirty="0"/>
          </a:p>
          <a:p>
            <a:pPr marL="171450" indent="-171450">
              <a:buFont typeface="Arial" panose="020B0604020202020204" pitchFamily="34" charset="0"/>
              <a:buChar char="•"/>
            </a:pPr>
            <a:r>
              <a:rPr lang="en-US" b="1" baseline="0" dirty="0"/>
              <a:t>Communications</a:t>
            </a:r>
            <a:r>
              <a:rPr lang="en-US" baseline="0" dirty="0"/>
              <a:t> – not only does this department connect us all through channels like the </a:t>
            </a:r>
            <a:r>
              <a:rPr lang="en-US" i="1" baseline="0" dirty="0"/>
              <a:t>Disciple</a:t>
            </a:r>
            <a:r>
              <a:rPr lang="en-US" baseline="0" dirty="0"/>
              <a:t>, Please Note, social media and more, but in the last two years, the communications team has worked to build a support network for communicators on the parish level. Within the last year, this has included the development of continuing education resources to help parish communicators develop the tools to share the news of their respective ministries.</a:t>
            </a:r>
          </a:p>
          <a:p>
            <a:pPr marL="0" indent="0">
              <a:buFont typeface="Arial" panose="020B0604020202020204" pitchFamily="34" charset="0"/>
              <a:buNone/>
            </a:pPr>
            <a:endParaRPr lang="en-US" baseline="0" dirty="0"/>
          </a:p>
          <a:p>
            <a:pPr marL="171450" indent="-171450">
              <a:buFont typeface="Arial" panose="020B0604020202020204" pitchFamily="34" charset="0"/>
              <a:buChar char="•"/>
            </a:pPr>
            <a:r>
              <a:rPr lang="en-US" b="1" baseline="0" dirty="0"/>
              <a:t>Grants and Resources </a:t>
            </a:r>
            <a:r>
              <a:rPr lang="en-US" baseline="0" dirty="0"/>
              <a:t>– the Diocese offers 11 grant and scholarship programs that assist and fund various projects and needs. Great examples of what is available:</a:t>
            </a:r>
          </a:p>
          <a:p>
            <a:pPr marL="628650" lvl="1" indent="-171450">
              <a:buFont typeface="Arial" panose="020B0604020202020204" pitchFamily="34" charset="0"/>
              <a:buChar char="•"/>
            </a:pPr>
            <a:r>
              <a:rPr lang="en-US" b="1" baseline="0" dirty="0"/>
              <a:t>Mission Endowment Grant</a:t>
            </a:r>
            <a:r>
              <a:rPr lang="en-US" baseline="0" dirty="0"/>
              <a:t>: has been part of the start of missions such as </a:t>
            </a:r>
            <a:r>
              <a:rPr lang="en-US" baseline="0" dirty="0" err="1"/>
              <a:t>Puerta</a:t>
            </a:r>
            <a:r>
              <a:rPr lang="en-US" baseline="0" dirty="0"/>
              <a:t> </a:t>
            </a:r>
            <a:r>
              <a:rPr lang="en-US" baseline="0" dirty="0" err="1"/>
              <a:t>Abierta</a:t>
            </a:r>
            <a:r>
              <a:rPr lang="en-US" baseline="0" dirty="0"/>
              <a:t>, an emerging bilingual Spanish-English worshipping community in the Greensboro area, and Christ’s Beloved Community, a new bilingual church plant in Winston-Salem that is the first </a:t>
            </a:r>
            <a:r>
              <a:rPr lang="en-US" sz="1200" b="0" i="0" kern="1200" dirty="0">
                <a:solidFill>
                  <a:schemeClr val="tx1"/>
                </a:solidFill>
                <a:effectLst/>
                <a:latin typeface="+mn-lt"/>
                <a:ea typeface="+mn-ea"/>
                <a:cs typeface="+mn-cs"/>
              </a:rPr>
              <a:t>fully partnered church plant between the Episcopal Diocese of North Carolina and the North Carolina Synod of the Evangelical Lutheran Church in America (ELCA). Both missions have grown to the</a:t>
            </a:r>
            <a:r>
              <a:rPr lang="en-US" sz="1200" b="0" i="0" kern="1200" baseline="0" dirty="0">
                <a:solidFill>
                  <a:schemeClr val="tx1"/>
                </a:solidFill>
                <a:effectLst/>
                <a:latin typeface="+mn-lt"/>
                <a:ea typeface="+mn-ea"/>
                <a:cs typeface="+mn-cs"/>
              </a:rPr>
              <a:t> point the 2017 budget is helping fund missioners for both.</a:t>
            </a:r>
          </a:p>
          <a:p>
            <a:pPr marL="628650" lvl="1" indent="-171450">
              <a:buFont typeface="Arial" panose="020B0604020202020204" pitchFamily="34" charset="0"/>
              <a:buChar char="•"/>
            </a:pPr>
            <a:r>
              <a:rPr lang="en-US" sz="1200" b="1" i="0" kern="1200" baseline="0" dirty="0">
                <a:solidFill>
                  <a:schemeClr val="tx1"/>
                </a:solidFill>
                <a:effectLst/>
                <a:latin typeface="+mn-lt"/>
                <a:ea typeface="+mn-ea"/>
                <a:cs typeface="+mn-cs"/>
              </a:rPr>
              <a:t>Mission Resource Support Team </a:t>
            </a:r>
            <a:r>
              <a:rPr lang="en-US" sz="1200" b="0" i="0" kern="1200" baseline="0" dirty="0">
                <a:solidFill>
                  <a:schemeClr val="tx1"/>
                </a:solidFill>
                <a:effectLst/>
                <a:latin typeface="+mn-lt"/>
                <a:ea typeface="+mn-ea"/>
                <a:cs typeface="+mn-cs"/>
              </a:rPr>
              <a:t>(MRST): is a grant that helps fund salaries in some of our mission congregations. </a:t>
            </a:r>
            <a:endParaRPr lang="en-US" baseline="0" dirty="0"/>
          </a:p>
          <a:p>
            <a:endParaRPr lang="en-US" baseline="0" dirty="0"/>
          </a:p>
        </p:txBody>
      </p:sp>
      <p:sp>
        <p:nvSpPr>
          <p:cNvPr id="4" name="Slide Number Placeholder 3"/>
          <p:cNvSpPr>
            <a:spLocks noGrp="1"/>
          </p:cNvSpPr>
          <p:nvPr>
            <p:ph type="sldNum" sz="quarter" idx="10"/>
          </p:nvPr>
        </p:nvSpPr>
        <p:spPr/>
        <p:txBody>
          <a:bodyPr/>
          <a:lstStyle/>
          <a:p>
            <a:fld id="{26FE7EAA-0A4F-C743-B46D-68F3E6162BCF}" type="slidenum">
              <a:rPr lang="en-US" smtClean="0"/>
              <a:pPr/>
              <a:t>24</a:t>
            </a:fld>
            <a:endParaRPr lang="en-US"/>
          </a:p>
        </p:txBody>
      </p:sp>
    </p:spTree>
    <p:extLst>
      <p:ext uri="{BB962C8B-B14F-4D97-AF65-F5344CB8AC3E}">
        <p14:creationId xmlns:p14="http://schemas.microsoft.com/office/powerpoint/2010/main" val="37455801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Vitality:</a:t>
            </a:r>
          </a:p>
          <a:p>
            <a:pPr marL="171450" indent="-171450">
              <a:buFont typeface="Arial" panose="020B0604020202020204" pitchFamily="34" charset="0"/>
              <a:buChar char="•"/>
            </a:pPr>
            <a:r>
              <a:rPr lang="en-US" baseline="0" dirty="0"/>
              <a:t>$1,073,577</a:t>
            </a:r>
          </a:p>
          <a:p>
            <a:pPr marL="171450" indent="-171450">
              <a:buFont typeface="Arial" panose="020B0604020202020204" pitchFamily="34" charset="0"/>
              <a:buChar char="•"/>
            </a:pPr>
            <a:r>
              <a:rPr lang="en-US" baseline="0" dirty="0"/>
              <a:t>22% of budget</a:t>
            </a:r>
          </a:p>
          <a:p>
            <a:pPr marL="171450" indent="-171450">
              <a:buFont typeface="Arial" panose="020B0604020202020204" pitchFamily="34" charset="0"/>
              <a:buChar char="•"/>
            </a:pPr>
            <a:r>
              <a:rPr lang="en-US" baseline="0" dirty="0"/>
              <a:t>Diocesan Priorities supported:</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effectLst/>
              </a:rPr>
              <a:t>New Ethnic Communities</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effectLst/>
              </a:rPr>
              <a:t>Collaboration and Partnerships for Ministry and Presence in the World</a:t>
            </a:r>
            <a:endParaRPr lang="en-US" baseline="0" dirty="0"/>
          </a:p>
          <a:p>
            <a:pPr marL="171450" indent="-171450">
              <a:buFont typeface="Arial" panose="020B0604020202020204" pitchFamily="34" charset="0"/>
              <a:buChar char="•"/>
            </a:pPr>
            <a:endParaRPr lang="en-US" baseline="0" dirty="0"/>
          </a:p>
          <a:p>
            <a:endParaRPr lang="en-US" baseline="0" dirty="0"/>
          </a:p>
          <a:p>
            <a:r>
              <a:rPr lang="en-US" b="1" u="sng" baseline="0" dirty="0"/>
              <a:t>VITALITY</a:t>
            </a:r>
            <a:r>
              <a:rPr lang="en-US" baseline="0" dirty="0"/>
              <a:t> encompasses the myriad resources provided through the diocese to help congregations survive and thrive. </a:t>
            </a:r>
          </a:p>
          <a:p>
            <a:endParaRPr lang="en-US" baseline="0" dirty="0"/>
          </a:p>
          <a:p>
            <a:pPr marL="171450" indent="-171450">
              <a:buFont typeface="Arial" panose="020B0604020202020204" pitchFamily="34" charset="0"/>
              <a:buChar char="•"/>
            </a:pPr>
            <a:r>
              <a:rPr lang="en-US" b="1" baseline="0" dirty="0"/>
              <a:t>Congregational Support and Development</a:t>
            </a:r>
            <a:r>
              <a:rPr lang="en-US" baseline="0" dirty="0"/>
              <a:t> – Three regional canons, a canon to the ordinary and a canon for transition lead the counsel, efforts and programs available to every congregation to help it grow and thrive. The canons provide individual consultation, transition support and guidance, programs like the upcoming Project Resource to assist in stewardship and resource growth, and too many other things to try and name here – all to help congregations stay healthy.</a:t>
            </a:r>
          </a:p>
          <a:p>
            <a:pPr marL="628650" lvl="1" indent="-171450">
              <a:buFont typeface="Arial" panose="020B0604020202020204" pitchFamily="34" charset="0"/>
              <a:buChar char="•"/>
            </a:pPr>
            <a:r>
              <a:rPr lang="en-US" baseline="0" dirty="0"/>
              <a:t>The support also extends to program offerings such as X, mission church support and resources for our Chartered Committee on Hispanic Ministry</a:t>
            </a:r>
          </a:p>
          <a:p>
            <a:pPr marL="0" indent="0">
              <a:buFont typeface="Arial" panose="020B0604020202020204" pitchFamily="34" charset="0"/>
              <a:buNone/>
            </a:pPr>
            <a:endParaRPr lang="en-US" baseline="0" dirty="0"/>
          </a:p>
          <a:p>
            <a:pPr marL="171450" indent="-171450">
              <a:buFont typeface="Arial" panose="020B0604020202020204" pitchFamily="34" charset="0"/>
              <a:buChar char="•"/>
            </a:pPr>
            <a:r>
              <a:rPr lang="en-US" b="1" baseline="0" dirty="0"/>
              <a:t>Communications</a:t>
            </a:r>
            <a:r>
              <a:rPr lang="en-US" baseline="0" dirty="0"/>
              <a:t> – not only does this department connect us all through channels like the </a:t>
            </a:r>
            <a:r>
              <a:rPr lang="en-US" i="1" baseline="0" dirty="0"/>
              <a:t>Disciple</a:t>
            </a:r>
            <a:r>
              <a:rPr lang="en-US" baseline="0" dirty="0"/>
              <a:t>, Please Note, social media and more, but in the last two years, the communications team has worked to build a support network for communicators on the parish level. Within the last year, this has included the development of continuing education resources to help parish communicators develop the tools to share the news of their respective ministries.</a:t>
            </a:r>
          </a:p>
          <a:p>
            <a:pPr marL="0" indent="0">
              <a:buFont typeface="Arial" panose="020B0604020202020204" pitchFamily="34" charset="0"/>
              <a:buNone/>
            </a:pPr>
            <a:endParaRPr lang="en-US" baseline="0" dirty="0"/>
          </a:p>
          <a:p>
            <a:pPr marL="171450" indent="-171450">
              <a:buFont typeface="Arial" panose="020B0604020202020204" pitchFamily="34" charset="0"/>
              <a:buChar char="•"/>
            </a:pPr>
            <a:r>
              <a:rPr lang="en-US" b="1" baseline="0" dirty="0"/>
              <a:t>Grants and Resources </a:t>
            </a:r>
            <a:r>
              <a:rPr lang="en-US" baseline="0" dirty="0"/>
              <a:t>– the Diocese offers 11 grant and scholarship programs that assist and fund various projects and needs. Great examples of what is available:</a:t>
            </a:r>
          </a:p>
          <a:p>
            <a:pPr marL="628650" lvl="1" indent="-171450">
              <a:buFont typeface="Arial" panose="020B0604020202020204" pitchFamily="34" charset="0"/>
              <a:buChar char="•"/>
            </a:pPr>
            <a:r>
              <a:rPr lang="en-US" b="1" baseline="0" dirty="0"/>
              <a:t>Mission Endowment Grant</a:t>
            </a:r>
            <a:r>
              <a:rPr lang="en-US" baseline="0" dirty="0"/>
              <a:t>: has been part of the start of missions such as </a:t>
            </a:r>
            <a:r>
              <a:rPr lang="en-US" baseline="0" dirty="0" err="1"/>
              <a:t>Puerta</a:t>
            </a:r>
            <a:r>
              <a:rPr lang="en-US" baseline="0" dirty="0"/>
              <a:t> </a:t>
            </a:r>
            <a:r>
              <a:rPr lang="en-US" baseline="0" dirty="0" err="1"/>
              <a:t>Abierta</a:t>
            </a:r>
            <a:r>
              <a:rPr lang="en-US" baseline="0" dirty="0"/>
              <a:t>, an emerging bilingual Spanish-English worshipping community in the Greensboro area, and Christ’s Beloved Community, a new bilingual church plant in Winston-Salem that is the first </a:t>
            </a:r>
            <a:r>
              <a:rPr lang="en-US" sz="1200" b="0" i="0" kern="1200" dirty="0">
                <a:solidFill>
                  <a:schemeClr val="tx1"/>
                </a:solidFill>
                <a:effectLst/>
                <a:latin typeface="+mn-lt"/>
                <a:ea typeface="+mn-ea"/>
                <a:cs typeface="+mn-cs"/>
              </a:rPr>
              <a:t>fully partnered church plant between the Episcopal Diocese of North Carolina and the North Carolina Synod of the Evangelical Lutheran Church in America (ELCA). Both missions have grown to the</a:t>
            </a:r>
            <a:r>
              <a:rPr lang="en-US" sz="1200" b="0" i="0" kern="1200" baseline="0" dirty="0">
                <a:solidFill>
                  <a:schemeClr val="tx1"/>
                </a:solidFill>
                <a:effectLst/>
                <a:latin typeface="+mn-lt"/>
                <a:ea typeface="+mn-ea"/>
                <a:cs typeface="+mn-cs"/>
              </a:rPr>
              <a:t> point the 2017 budget is helping fund missioners for both.</a:t>
            </a:r>
          </a:p>
          <a:p>
            <a:pPr marL="628650" lvl="1" indent="-171450">
              <a:buFont typeface="Arial" panose="020B0604020202020204" pitchFamily="34" charset="0"/>
              <a:buChar char="•"/>
            </a:pPr>
            <a:r>
              <a:rPr lang="en-US" sz="1200" b="1" i="0" kern="1200" baseline="0" dirty="0">
                <a:solidFill>
                  <a:schemeClr val="tx1"/>
                </a:solidFill>
                <a:effectLst/>
                <a:latin typeface="+mn-lt"/>
                <a:ea typeface="+mn-ea"/>
                <a:cs typeface="+mn-cs"/>
              </a:rPr>
              <a:t>Mission Resource Support Team </a:t>
            </a:r>
            <a:r>
              <a:rPr lang="en-US" sz="1200" b="0" i="0" kern="1200" baseline="0" dirty="0">
                <a:solidFill>
                  <a:schemeClr val="tx1"/>
                </a:solidFill>
                <a:effectLst/>
                <a:latin typeface="+mn-lt"/>
                <a:ea typeface="+mn-ea"/>
                <a:cs typeface="+mn-cs"/>
              </a:rPr>
              <a:t>(MRST): is a grant that helps fund salaries in some of our mission congregations. </a:t>
            </a:r>
            <a:endParaRPr lang="en-US" baseline="0" dirty="0"/>
          </a:p>
          <a:p>
            <a:endParaRPr lang="en-US" baseline="0" dirty="0"/>
          </a:p>
        </p:txBody>
      </p:sp>
      <p:sp>
        <p:nvSpPr>
          <p:cNvPr id="4" name="Slide Number Placeholder 3"/>
          <p:cNvSpPr>
            <a:spLocks noGrp="1"/>
          </p:cNvSpPr>
          <p:nvPr>
            <p:ph type="sldNum" sz="quarter" idx="10"/>
          </p:nvPr>
        </p:nvSpPr>
        <p:spPr/>
        <p:txBody>
          <a:bodyPr/>
          <a:lstStyle/>
          <a:p>
            <a:fld id="{26FE7EAA-0A4F-C743-B46D-68F3E6162BCF}" type="slidenum">
              <a:rPr lang="en-US" smtClean="0"/>
              <a:pPr/>
              <a:t>25</a:t>
            </a:fld>
            <a:endParaRPr lang="en-US"/>
          </a:p>
        </p:txBody>
      </p:sp>
    </p:spTree>
    <p:extLst>
      <p:ext uri="{BB962C8B-B14F-4D97-AF65-F5344CB8AC3E}">
        <p14:creationId xmlns:p14="http://schemas.microsoft.com/office/powerpoint/2010/main" val="37455801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Vitality:</a:t>
            </a:r>
          </a:p>
          <a:p>
            <a:pPr marL="171450" indent="-171450">
              <a:buFont typeface="Arial" panose="020B0604020202020204" pitchFamily="34" charset="0"/>
              <a:buChar char="•"/>
            </a:pPr>
            <a:r>
              <a:rPr lang="en-US" baseline="0" dirty="0"/>
              <a:t>$1,073,577</a:t>
            </a:r>
          </a:p>
          <a:p>
            <a:pPr marL="171450" indent="-171450">
              <a:buFont typeface="Arial" panose="020B0604020202020204" pitchFamily="34" charset="0"/>
              <a:buChar char="•"/>
            </a:pPr>
            <a:r>
              <a:rPr lang="en-US" baseline="0" dirty="0"/>
              <a:t>22% of budget</a:t>
            </a:r>
          </a:p>
          <a:p>
            <a:pPr marL="171450" indent="-171450">
              <a:buFont typeface="Arial" panose="020B0604020202020204" pitchFamily="34" charset="0"/>
              <a:buChar char="•"/>
            </a:pPr>
            <a:r>
              <a:rPr lang="en-US" baseline="0" dirty="0"/>
              <a:t>Diocesan Priorities supported:</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effectLst/>
              </a:rPr>
              <a:t>New Ethnic Communities</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effectLst/>
              </a:rPr>
              <a:t>Collaboration and Partnerships for Ministry and Presence in the World</a:t>
            </a:r>
            <a:endParaRPr lang="en-US" baseline="0" dirty="0"/>
          </a:p>
          <a:p>
            <a:pPr marL="171450" indent="-171450">
              <a:buFont typeface="Arial" panose="020B0604020202020204" pitchFamily="34" charset="0"/>
              <a:buChar char="•"/>
            </a:pPr>
            <a:endParaRPr lang="en-US" baseline="0" dirty="0"/>
          </a:p>
          <a:p>
            <a:endParaRPr lang="en-US" baseline="0" dirty="0"/>
          </a:p>
          <a:p>
            <a:r>
              <a:rPr lang="en-US" b="1" u="sng" baseline="0" dirty="0"/>
              <a:t>VITALITY</a:t>
            </a:r>
            <a:r>
              <a:rPr lang="en-US" baseline="0" dirty="0"/>
              <a:t> encompasses the myriad resources provided through the diocese to help congregations survive and thrive. </a:t>
            </a:r>
          </a:p>
          <a:p>
            <a:endParaRPr lang="en-US" baseline="0" dirty="0"/>
          </a:p>
          <a:p>
            <a:pPr marL="171450" indent="-171450">
              <a:buFont typeface="Arial" panose="020B0604020202020204" pitchFamily="34" charset="0"/>
              <a:buChar char="•"/>
            </a:pPr>
            <a:r>
              <a:rPr lang="en-US" b="1" baseline="0" dirty="0"/>
              <a:t>Congregational Support and Development</a:t>
            </a:r>
            <a:r>
              <a:rPr lang="en-US" baseline="0" dirty="0"/>
              <a:t> – Three regional canons, a canon to the ordinary and a canon for transition lead the counsel, efforts and programs available to every congregation to help it grow and thrive. The canons provide individual consultation, transition support and guidance, programs like the upcoming Project Resource to assist in stewardship and resource growth, and too many other things to try and name here – all to help congregations stay healthy.</a:t>
            </a:r>
          </a:p>
          <a:p>
            <a:pPr marL="628650" lvl="1" indent="-171450">
              <a:buFont typeface="Arial" panose="020B0604020202020204" pitchFamily="34" charset="0"/>
              <a:buChar char="•"/>
            </a:pPr>
            <a:r>
              <a:rPr lang="en-US" baseline="0" dirty="0"/>
              <a:t>The support also extends to program offerings such as X, mission church support and resources for our Chartered Committee on Hispanic Ministry</a:t>
            </a:r>
          </a:p>
          <a:p>
            <a:pPr marL="0" indent="0">
              <a:buFont typeface="Arial" panose="020B0604020202020204" pitchFamily="34" charset="0"/>
              <a:buNone/>
            </a:pPr>
            <a:endParaRPr lang="en-US" baseline="0" dirty="0"/>
          </a:p>
          <a:p>
            <a:pPr marL="171450" indent="-171450">
              <a:buFont typeface="Arial" panose="020B0604020202020204" pitchFamily="34" charset="0"/>
              <a:buChar char="•"/>
            </a:pPr>
            <a:r>
              <a:rPr lang="en-US" b="1" baseline="0" dirty="0"/>
              <a:t>Communications</a:t>
            </a:r>
            <a:r>
              <a:rPr lang="en-US" baseline="0" dirty="0"/>
              <a:t> – not only does this department connect us all through channels like the </a:t>
            </a:r>
            <a:r>
              <a:rPr lang="en-US" i="1" baseline="0" dirty="0"/>
              <a:t>Disciple</a:t>
            </a:r>
            <a:r>
              <a:rPr lang="en-US" baseline="0" dirty="0"/>
              <a:t>, Please Note, social media and more, but in the last two years, the communications team has worked to build a support network for communicators on the parish level. Within the last year, this has included the development of continuing education resources to help parish communicators develop the tools to share the news of their respective ministries.</a:t>
            </a:r>
          </a:p>
          <a:p>
            <a:pPr marL="0" indent="0">
              <a:buFont typeface="Arial" panose="020B0604020202020204" pitchFamily="34" charset="0"/>
              <a:buNone/>
            </a:pPr>
            <a:endParaRPr lang="en-US" baseline="0" dirty="0"/>
          </a:p>
          <a:p>
            <a:pPr marL="171450" indent="-171450">
              <a:buFont typeface="Arial" panose="020B0604020202020204" pitchFamily="34" charset="0"/>
              <a:buChar char="•"/>
            </a:pPr>
            <a:r>
              <a:rPr lang="en-US" b="1" baseline="0" dirty="0"/>
              <a:t>Grants and Resources </a:t>
            </a:r>
            <a:r>
              <a:rPr lang="en-US" baseline="0" dirty="0"/>
              <a:t>– the Diocese offers 11 grant and scholarship programs that assist and fund various projects and needs. Great examples of what is available:</a:t>
            </a:r>
          </a:p>
          <a:p>
            <a:pPr marL="628650" lvl="1" indent="-171450">
              <a:buFont typeface="Arial" panose="020B0604020202020204" pitchFamily="34" charset="0"/>
              <a:buChar char="•"/>
            </a:pPr>
            <a:r>
              <a:rPr lang="en-US" b="1" baseline="0" dirty="0"/>
              <a:t>Mission Endowment Grant</a:t>
            </a:r>
            <a:r>
              <a:rPr lang="en-US" baseline="0" dirty="0"/>
              <a:t>: has been part of the start of missions such as </a:t>
            </a:r>
            <a:r>
              <a:rPr lang="en-US" baseline="0" dirty="0" err="1"/>
              <a:t>Puerta</a:t>
            </a:r>
            <a:r>
              <a:rPr lang="en-US" baseline="0" dirty="0"/>
              <a:t> </a:t>
            </a:r>
            <a:r>
              <a:rPr lang="en-US" baseline="0" dirty="0" err="1"/>
              <a:t>Abierta</a:t>
            </a:r>
            <a:r>
              <a:rPr lang="en-US" baseline="0" dirty="0"/>
              <a:t>, an emerging bilingual Spanish-English worshipping community in the Greensboro area, and Christ’s Beloved Community, a new bilingual church plant in Winston-Salem that is the first </a:t>
            </a:r>
            <a:r>
              <a:rPr lang="en-US" sz="1200" b="0" i="0" kern="1200" dirty="0">
                <a:solidFill>
                  <a:schemeClr val="tx1"/>
                </a:solidFill>
                <a:effectLst/>
                <a:latin typeface="+mn-lt"/>
                <a:ea typeface="+mn-ea"/>
                <a:cs typeface="+mn-cs"/>
              </a:rPr>
              <a:t>fully partnered church plant between the Episcopal Diocese of North Carolina and the North Carolina Synod of the Evangelical Lutheran Church in America (ELCA). Both missions have grown to the</a:t>
            </a:r>
            <a:r>
              <a:rPr lang="en-US" sz="1200" b="0" i="0" kern="1200" baseline="0" dirty="0">
                <a:solidFill>
                  <a:schemeClr val="tx1"/>
                </a:solidFill>
                <a:effectLst/>
                <a:latin typeface="+mn-lt"/>
                <a:ea typeface="+mn-ea"/>
                <a:cs typeface="+mn-cs"/>
              </a:rPr>
              <a:t> point the 2017 budget is helping fund missioners for both.</a:t>
            </a:r>
          </a:p>
          <a:p>
            <a:pPr marL="628650" lvl="1" indent="-171450">
              <a:buFont typeface="Arial" panose="020B0604020202020204" pitchFamily="34" charset="0"/>
              <a:buChar char="•"/>
            </a:pPr>
            <a:r>
              <a:rPr lang="en-US" sz="1200" b="1" i="0" kern="1200" baseline="0" dirty="0">
                <a:solidFill>
                  <a:schemeClr val="tx1"/>
                </a:solidFill>
                <a:effectLst/>
                <a:latin typeface="+mn-lt"/>
                <a:ea typeface="+mn-ea"/>
                <a:cs typeface="+mn-cs"/>
              </a:rPr>
              <a:t>Mission Resource Support Team </a:t>
            </a:r>
            <a:r>
              <a:rPr lang="en-US" sz="1200" b="0" i="0" kern="1200" baseline="0" dirty="0">
                <a:solidFill>
                  <a:schemeClr val="tx1"/>
                </a:solidFill>
                <a:effectLst/>
                <a:latin typeface="+mn-lt"/>
                <a:ea typeface="+mn-ea"/>
                <a:cs typeface="+mn-cs"/>
              </a:rPr>
              <a:t>(MRST): is a grant that helps fund salaries in some of our mission congregations. </a:t>
            </a:r>
            <a:endParaRPr lang="en-US" baseline="0" dirty="0"/>
          </a:p>
          <a:p>
            <a:endParaRPr lang="en-US" baseline="0" dirty="0"/>
          </a:p>
        </p:txBody>
      </p:sp>
      <p:sp>
        <p:nvSpPr>
          <p:cNvPr id="4" name="Slide Number Placeholder 3"/>
          <p:cNvSpPr>
            <a:spLocks noGrp="1"/>
          </p:cNvSpPr>
          <p:nvPr>
            <p:ph type="sldNum" sz="quarter" idx="10"/>
          </p:nvPr>
        </p:nvSpPr>
        <p:spPr/>
        <p:txBody>
          <a:bodyPr/>
          <a:lstStyle/>
          <a:p>
            <a:fld id="{26FE7EAA-0A4F-C743-B46D-68F3E6162BCF}" type="slidenum">
              <a:rPr lang="en-US" smtClean="0"/>
              <a:pPr/>
              <a:t>26</a:t>
            </a:fld>
            <a:endParaRPr lang="en-US"/>
          </a:p>
        </p:txBody>
      </p:sp>
    </p:spTree>
    <p:extLst>
      <p:ext uri="{BB962C8B-B14F-4D97-AF65-F5344CB8AC3E}">
        <p14:creationId xmlns:p14="http://schemas.microsoft.com/office/powerpoint/2010/main" val="37455801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Vitality:</a:t>
            </a:r>
          </a:p>
          <a:p>
            <a:pPr marL="171450" indent="-171450">
              <a:buFont typeface="Arial" panose="020B0604020202020204" pitchFamily="34" charset="0"/>
              <a:buChar char="•"/>
            </a:pPr>
            <a:r>
              <a:rPr lang="en-US" baseline="0" dirty="0"/>
              <a:t>$1,073,577</a:t>
            </a:r>
          </a:p>
          <a:p>
            <a:pPr marL="171450" indent="-171450">
              <a:buFont typeface="Arial" panose="020B0604020202020204" pitchFamily="34" charset="0"/>
              <a:buChar char="•"/>
            </a:pPr>
            <a:r>
              <a:rPr lang="en-US" baseline="0" dirty="0"/>
              <a:t>22% of budget</a:t>
            </a:r>
          </a:p>
          <a:p>
            <a:pPr marL="171450" indent="-171450">
              <a:buFont typeface="Arial" panose="020B0604020202020204" pitchFamily="34" charset="0"/>
              <a:buChar char="•"/>
            </a:pPr>
            <a:r>
              <a:rPr lang="en-US" baseline="0" dirty="0"/>
              <a:t>Diocesan Priorities supported:</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effectLst/>
              </a:rPr>
              <a:t>New Ethnic Communities</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effectLst/>
              </a:rPr>
              <a:t>Collaboration and Partnerships for Ministry and Presence in the World</a:t>
            </a:r>
            <a:endParaRPr lang="en-US" baseline="0" dirty="0"/>
          </a:p>
          <a:p>
            <a:pPr marL="171450" indent="-171450">
              <a:buFont typeface="Arial" panose="020B0604020202020204" pitchFamily="34" charset="0"/>
              <a:buChar char="•"/>
            </a:pPr>
            <a:endParaRPr lang="en-US" baseline="0" dirty="0"/>
          </a:p>
          <a:p>
            <a:endParaRPr lang="en-US" baseline="0" dirty="0"/>
          </a:p>
          <a:p>
            <a:r>
              <a:rPr lang="en-US" b="1" u="sng" baseline="0" dirty="0"/>
              <a:t>VITALITY</a:t>
            </a:r>
            <a:r>
              <a:rPr lang="en-US" baseline="0" dirty="0"/>
              <a:t> encompasses the myriad resources provided through the diocese to help congregations survive and thrive. </a:t>
            </a:r>
          </a:p>
          <a:p>
            <a:endParaRPr lang="en-US" baseline="0" dirty="0"/>
          </a:p>
          <a:p>
            <a:pPr marL="171450" indent="-171450">
              <a:buFont typeface="Arial" panose="020B0604020202020204" pitchFamily="34" charset="0"/>
              <a:buChar char="•"/>
            </a:pPr>
            <a:r>
              <a:rPr lang="en-US" b="1" baseline="0" dirty="0"/>
              <a:t>Congregational Support and Development</a:t>
            </a:r>
            <a:r>
              <a:rPr lang="en-US" baseline="0" dirty="0"/>
              <a:t> – Three regional canons, a canon to the ordinary and a canon for transition lead the counsel, efforts and programs available to every congregation to help it grow and thrive. The canons provide individual consultation, transition support and guidance, programs like the upcoming Project Resource to assist in stewardship and resource growth, and too many other things to try and name here – all to help congregations stay healthy.</a:t>
            </a:r>
          </a:p>
          <a:p>
            <a:pPr marL="628650" lvl="1" indent="-171450">
              <a:buFont typeface="Arial" panose="020B0604020202020204" pitchFamily="34" charset="0"/>
              <a:buChar char="•"/>
            </a:pPr>
            <a:r>
              <a:rPr lang="en-US" baseline="0" dirty="0"/>
              <a:t>The support also extends to program offerings such as X, mission church support and resources for our Chartered Committee on Hispanic Ministry</a:t>
            </a:r>
          </a:p>
          <a:p>
            <a:pPr marL="0" indent="0">
              <a:buFont typeface="Arial" panose="020B0604020202020204" pitchFamily="34" charset="0"/>
              <a:buNone/>
            </a:pPr>
            <a:endParaRPr lang="en-US" baseline="0" dirty="0"/>
          </a:p>
          <a:p>
            <a:pPr marL="171450" indent="-171450">
              <a:buFont typeface="Arial" panose="020B0604020202020204" pitchFamily="34" charset="0"/>
              <a:buChar char="•"/>
            </a:pPr>
            <a:r>
              <a:rPr lang="en-US" b="1" baseline="0" dirty="0"/>
              <a:t>Communications</a:t>
            </a:r>
            <a:r>
              <a:rPr lang="en-US" baseline="0" dirty="0"/>
              <a:t> – not only does this department connect us all through channels like the </a:t>
            </a:r>
            <a:r>
              <a:rPr lang="en-US" i="1" baseline="0" dirty="0"/>
              <a:t>Disciple</a:t>
            </a:r>
            <a:r>
              <a:rPr lang="en-US" baseline="0" dirty="0"/>
              <a:t>, Please Note, social media and more, but in the last two years, the communications team has worked to build a support network for communicators on the parish level. Within the last year, this has included the development of continuing education resources to help parish communicators develop the tools to share the news of their respective ministries.</a:t>
            </a:r>
          </a:p>
          <a:p>
            <a:pPr marL="0" indent="0">
              <a:buFont typeface="Arial" panose="020B0604020202020204" pitchFamily="34" charset="0"/>
              <a:buNone/>
            </a:pPr>
            <a:endParaRPr lang="en-US" baseline="0" dirty="0"/>
          </a:p>
          <a:p>
            <a:pPr marL="171450" indent="-171450">
              <a:buFont typeface="Arial" panose="020B0604020202020204" pitchFamily="34" charset="0"/>
              <a:buChar char="•"/>
            </a:pPr>
            <a:r>
              <a:rPr lang="en-US" b="1" baseline="0" dirty="0"/>
              <a:t>Grants and Resources </a:t>
            </a:r>
            <a:r>
              <a:rPr lang="en-US" baseline="0" dirty="0"/>
              <a:t>– the Diocese offers 11 grant and scholarship programs that assist and fund various projects and needs. Great examples of what is available:</a:t>
            </a:r>
          </a:p>
          <a:p>
            <a:pPr marL="628650" lvl="1" indent="-171450">
              <a:buFont typeface="Arial" panose="020B0604020202020204" pitchFamily="34" charset="0"/>
              <a:buChar char="•"/>
            </a:pPr>
            <a:r>
              <a:rPr lang="en-US" b="1" baseline="0" dirty="0"/>
              <a:t>Mission Endowment Grant</a:t>
            </a:r>
            <a:r>
              <a:rPr lang="en-US" baseline="0" dirty="0"/>
              <a:t>: has been part of the start of missions such as </a:t>
            </a:r>
            <a:r>
              <a:rPr lang="en-US" baseline="0" dirty="0" err="1"/>
              <a:t>Puerta</a:t>
            </a:r>
            <a:r>
              <a:rPr lang="en-US" baseline="0" dirty="0"/>
              <a:t> </a:t>
            </a:r>
            <a:r>
              <a:rPr lang="en-US" baseline="0" dirty="0" err="1"/>
              <a:t>Abierta</a:t>
            </a:r>
            <a:r>
              <a:rPr lang="en-US" baseline="0" dirty="0"/>
              <a:t>, an emerging bilingual Spanish-English worshipping community in the Greensboro area, and Christ’s Beloved Community, a new bilingual church plant in Winston-Salem that is the first </a:t>
            </a:r>
            <a:r>
              <a:rPr lang="en-US" sz="1200" b="0" i="0" kern="1200" dirty="0">
                <a:solidFill>
                  <a:schemeClr val="tx1"/>
                </a:solidFill>
                <a:effectLst/>
                <a:latin typeface="+mn-lt"/>
                <a:ea typeface="+mn-ea"/>
                <a:cs typeface="+mn-cs"/>
              </a:rPr>
              <a:t>fully partnered church plant between the Episcopal Diocese of North Carolina and the North Carolina Synod of the Evangelical Lutheran Church in America (ELCA). Both missions have grown to the</a:t>
            </a:r>
            <a:r>
              <a:rPr lang="en-US" sz="1200" b="0" i="0" kern="1200" baseline="0" dirty="0">
                <a:solidFill>
                  <a:schemeClr val="tx1"/>
                </a:solidFill>
                <a:effectLst/>
                <a:latin typeface="+mn-lt"/>
                <a:ea typeface="+mn-ea"/>
                <a:cs typeface="+mn-cs"/>
              </a:rPr>
              <a:t> point the 2017 budget is helping fund missioners for both.</a:t>
            </a:r>
          </a:p>
          <a:p>
            <a:pPr marL="628650" lvl="1" indent="-171450">
              <a:buFont typeface="Arial" panose="020B0604020202020204" pitchFamily="34" charset="0"/>
              <a:buChar char="•"/>
            </a:pPr>
            <a:r>
              <a:rPr lang="en-US" sz="1200" b="1" i="0" kern="1200" baseline="0" dirty="0">
                <a:solidFill>
                  <a:schemeClr val="tx1"/>
                </a:solidFill>
                <a:effectLst/>
                <a:latin typeface="+mn-lt"/>
                <a:ea typeface="+mn-ea"/>
                <a:cs typeface="+mn-cs"/>
              </a:rPr>
              <a:t>Mission Resource Support Team </a:t>
            </a:r>
            <a:r>
              <a:rPr lang="en-US" sz="1200" b="0" i="0" kern="1200" baseline="0" dirty="0">
                <a:solidFill>
                  <a:schemeClr val="tx1"/>
                </a:solidFill>
                <a:effectLst/>
                <a:latin typeface="+mn-lt"/>
                <a:ea typeface="+mn-ea"/>
                <a:cs typeface="+mn-cs"/>
              </a:rPr>
              <a:t>(MRST): is a grant that helps fund salaries in some of our mission congregations. </a:t>
            </a:r>
            <a:endParaRPr lang="en-US" baseline="0" dirty="0"/>
          </a:p>
          <a:p>
            <a:endParaRPr lang="en-US" baseline="0" dirty="0"/>
          </a:p>
        </p:txBody>
      </p:sp>
      <p:sp>
        <p:nvSpPr>
          <p:cNvPr id="4" name="Slide Number Placeholder 3"/>
          <p:cNvSpPr>
            <a:spLocks noGrp="1"/>
          </p:cNvSpPr>
          <p:nvPr>
            <p:ph type="sldNum" sz="quarter" idx="10"/>
          </p:nvPr>
        </p:nvSpPr>
        <p:spPr/>
        <p:txBody>
          <a:bodyPr/>
          <a:lstStyle/>
          <a:p>
            <a:fld id="{26FE7EAA-0A4F-C743-B46D-68F3E6162BCF}" type="slidenum">
              <a:rPr lang="en-US" smtClean="0"/>
              <a:pPr/>
              <a:t>27</a:t>
            </a:fld>
            <a:endParaRPr lang="en-US"/>
          </a:p>
        </p:txBody>
      </p:sp>
    </p:spTree>
    <p:extLst>
      <p:ext uri="{BB962C8B-B14F-4D97-AF65-F5344CB8AC3E}">
        <p14:creationId xmlns:p14="http://schemas.microsoft.com/office/powerpoint/2010/main" val="37455801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Vitality:</a:t>
            </a:r>
          </a:p>
          <a:p>
            <a:pPr marL="171450" indent="-171450">
              <a:buFont typeface="Arial" panose="020B0604020202020204" pitchFamily="34" charset="0"/>
              <a:buChar char="•"/>
            </a:pPr>
            <a:r>
              <a:rPr lang="en-US" baseline="0" dirty="0"/>
              <a:t>$1,073,577</a:t>
            </a:r>
          </a:p>
          <a:p>
            <a:pPr marL="171450" indent="-171450">
              <a:buFont typeface="Arial" panose="020B0604020202020204" pitchFamily="34" charset="0"/>
              <a:buChar char="•"/>
            </a:pPr>
            <a:r>
              <a:rPr lang="en-US" baseline="0" dirty="0"/>
              <a:t>22% of budget</a:t>
            </a:r>
          </a:p>
          <a:p>
            <a:pPr marL="171450" indent="-171450">
              <a:buFont typeface="Arial" panose="020B0604020202020204" pitchFamily="34" charset="0"/>
              <a:buChar char="•"/>
            </a:pPr>
            <a:r>
              <a:rPr lang="en-US" baseline="0" dirty="0"/>
              <a:t>Diocesan Priorities supported:</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effectLst/>
              </a:rPr>
              <a:t>New Ethnic Communities</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effectLst/>
              </a:rPr>
              <a:t>Collaboration and Partnerships for Ministry and Presence in the World</a:t>
            </a:r>
            <a:endParaRPr lang="en-US" baseline="0" dirty="0"/>
          </a:p>
          <a:p>
            <a:pPr marL="171450" indent="-171450">
              <a:buFont typeface="Arial" panose="020B0604020202020204" pitchFamily="34" charset="0"/>
              <a:buChar char="•"/>
            </a:pPr>
            <a:endParaRPr lang="en-US" baseline="0" dirty="0"/>
          </a:p>
          <a:p>
            <a:endParaRPr lang="en-US" baseline="0" dirty="0"/>
          </a:p>
          <a:p>
            <a:r>
              <a:rPr lang="en-US" b="1" u="sng" baseline="0" dirty="0"/>
              <a:t>VITALITY</a:t>
            </a:r>
            <a:r>
              <a:rPr lang="en-US" baseline="0" dirty="0"/>
              <a:t> encompasses the myriad resources provided through the diocese to help congregations survive and thrive. </a:t>
            </a:r>
          </a:p>
          <a:p>
            <a:endParaRPr lang="en-US" baseline="0" dirty="0"/>
          </a:p>
          <a:p>
            <a:pPr marL="171450" indent="-171450">
              <a:buFont typeface="Arial" panose="020B0604020202020204" pitchFamily="34" charset="0"/>
              <a:buChar char="•"/>
            </a:pPr>
            <a:r>
              <a:rPr lang="en-US" b="1" baseline="0" dirty="0"/>
              <a:t>Congregational Support and Development</a:t>
            </a:r>
            <a:r>
              <a:rPr lang="en-US" baseline="0" dirty="0"/>
              <a:t> – Three regional canons, a canon to the ordinary and a canon for transition lead the counsel, efforts and programs available to every congregation to help it grow and thrive. The canons provide individual consultation, transition support and guidance, programs like the upcoming Project Resource to assist in stewardship and resource growth, and too many other things to try and name here – all to help congregations stay healthy.</a:t>
            </a:r>
          </a:p>
          <a:p>
            <a:pPr marL="628650" lvl="1" indent="-171450">
              <a:buFont typeface="Arial" panose="020B0604020202020204" pitchFamily="34" charset="0"/>
              <a:buChar char="•"/>
            </a:pPr>
            <a:r>
              <a:rPr lang="en-US" baseline="0" dirty="0"/>
              <a:t>The support also extends to program offerings such as X, mission church support and resources for our Chartered Committee on Hispanic Ministry</a:t>
            </a:r>
          </a:p>
          <a:p>
            <a:pPr marL="0" indent="0">
              <a:buFont typeface="Arial" panose="020B0604020202020204" pitchFamily="34" charset="0"/>
              <a:buNone/>
            </a:pPr>
            <a:endParaRPr lang="en-US" baseline="0" dirty="0"/>
          </a:p>
          <a:p>
            <a:pPr marL="171450" indent="-171450">
              <a:buFont typeface="Arial" panose="020B0604020202020204" pitchFamily="34" charset="0"/>
              <a:buChar char="•"/>
            </a:pPr>
            <a:r>
              <a:rPr lang="en-US" b="1" baseline="0" dirty="0"/>
              <a:t>Communications</a:t>
            </a:r>
            <a:r>
              <a:rPr lang="en-US" baseline="0" dirty="0"/>
              <a:t> – not only does this department connect us all through channels like the </a:t>
            </a:r>
            <a:r>
              <a:rPr lang="en-US" i="1" baseline="0" dirty="0"/>
              <a:t>Disciple</a:t>
            </a:r>
            <a:r>
              <a:rPr lang="en-US" baseline="0" dirty="0"/>
              <a:t>, Please Note, social media and more, but in the last two years, the communications team has worked to build a support network for communicators on the parish level. Within the last year, this has included the development of continuing education resources to help parish communicators develop the tools to share the news of their respective ministries.</a:t>
            </a:r>
          </a:p>
          <a:p>
            <a:pPr marL="0" indent="0">
              <a:buFont typeface="Arial" panose="020B0604020202020204" pitchFamily="34" charset="0"/>
              <a:buNone/>
            </a:pPr>
            <a:endParaRPr lang="en-US" baseline="0" dirty="0"/>
          </a:p>
          <a:p>
            <a:pPr marL="171450" indent="-171450">
              <a:buFont typeface="Arial" panose="020B0604020202020204" pitchFamily="34" charset="0"/>
              <a:buChar char="•"/>
            </a:pPr>
            <a:r>
              <a:rPr lang="en-US" b="1" baseline="0" dirty="0"/>
              <a:t>Grants and Resources </a:t>
            </a:r>
            <a:r>
              <a:rPr lang="en-US" baseline="0" dirty="0"/>
              <a:t>– the Diocese offers 11 grant and scholarship programs that assist and fund various projects and needs. Great examples of what is available:</a:t>
            </a:r>
          </a:p>
          <a:p>
            <a:pPr marL="628650" lvl="1" indent="-171450">
              <a:buFont typeface="Arial" panose="020B0604020202020204" pitchFamily="34" charset="0"/>
              <a:buChar char="•"/>
            </a:pPr>
            <a:r>
              <a:rPr lang="en-US" b="1" baseline="0" dirty="0"/>
              <a:t>Mission Endowment Grant</a:t>
            </a:r>
            <a:r>
              <a:rPr lang="en-US" baseline="0" dirty="0"/>
              <a:t>: has been part of the start of missions such as </a:t>
            </a:r>
            <a:r>
              <a:rPr lang="en-US" baseline="0" dirty="0" err="1"/>
              <a:t>Puerta</a:t>
            </a:r>
            <a:r>
              <a:rPr lang="en-US" baseline="0" dirty="0"/>
              <a:t> </a:t>
            </a:r>
            <a:r>
              <a:rPr lang="en-US" baseline="0" dirty="0" err="1"/>
              <a:t>Abierta</a:t>
            </a:r>
            <a:r>
              <a:rPr lang="en-US" baseline="0" dirty="0"/>
              <a:t>, an emerging bilingual Spanish-English worshipping community in the Greensboro area, and Christ’s Beloved Community, a new bilingual church plant in Winston-Salem that is the first </a:t>
            </a:r>
            <a:r>
              <a:rPr lang="en-US" sz="1200" b="0" i="0" kern="1200" dirty="0">
                <a:solidFill>
                  <a:schemeClr val="tx1"/>
                </a:solidFill>
                <a:effectLst/>
                <a:latin typeface="+mn-lt"/>
                <a:ea typeface="+mn-ea"/>
                <a:cs typeface="+mn-cs"/>
              </a:rPr>
              <a:t>fully partnered church plant between the Episcopal Diocese of North Carolina and the North Carolina Synod of the Evangelical Lutheran Church in America (ELCA). Both missions have grown to the</a:t>
            </a:r>
            <a:r>
              <a:rPr lang="en-US" sz="1200" b="0" i="0" kern="1200" baseline="0" dirty="0">
                <a:solidFill>
                  <a:schemeClr val="tx1"/>
                </a:solidFill>
                <a:effectLst/>
                <a:latin typeface="+mn-lt"/>
                <a:ea typeface="+mn-ea"/>
                <a:cs typeface="+mn-cs"/>
              </a:rPr>
              <a:t> point the 2017 budget is helping fund missioners for both.</a:t>
            </a:r>
          </a:p>
          <a:p>
            <a:pPr marL="628650" lvl="1" indent="-171450">
              <a:buFont typeface="Arial" panose="020B0604020202020204" pitchFamily="34" charset="0"/>
              <a:buChar char="•"/>
            </a:pPr>
            <a:r>
              <a:rPr lang="en-US" sz="1200" b="1" i="0" kern="1200" baseline="0" dirty="0">
                <a:solidFill>
                  <a:schemeClr val="tx1"/>
                </a:solidFill>
                <a:effectLst/>
                <a:latin typeface="+mn-lt"/>
                <a:ea typeface="+mn-ea"/>
                <a:cs typeface="+mn-cs"/>
              </a:rPr>
              <a:t>Mission Resource Support Team </a:t>
            </a:r>
            <a:r>
              <a:rPr lang="en-US" sz="1200" b="0" i="0" kern="1200" baseline="0" dirty="0">
                <a:solidFill>
                  <a:schemeClr val="tx1"/>
                </a:solidFill>
                <a:effectLst/>
                <a:latin typeface="+mn-lt"/>
                <a:ea typeface="+mn-ea"/>
                <a:cs typeface="+mn-cs"/>
              </a:rPr>
              <a:t>(MRST): is a grant that helps fund salaries in some of our mission congregations. </a:t>
            </a:r>
            <a:endParaRPr lang="en-US" baseline="0" dirty="0"/>
          </a:p>
          <a:p>
            <a:endParaRPr lang="en-US" baseline="0" dirty="0"/>
          </a:p>
        </p:txBody>
      </p:sp>
      <p:sp>
        <p:nvSpPr>
          <p:cNvPr id="4" name="Slide Number Placeholder 3"/>
          <p:cNvSpPr>
            <a:spLocks noGrp="1"/>
          </p:cNvSpPr>
          <p:nvPr>
            <p:ph type="sldNum" sz="quarter" idx="10"/>
          </p:nvPr>
        </p:nvSpPr>
        <p:spPr/>
        <p:txBody>
          <a:bodyPr/>
          <a:lstStyle/>
          <a:p>
            <a:fld id="{26FE7EAA-0A4F-C743-B46D-68F3E6162BCF}" type="slidenum">
              <a:rPr lang="en-US" smtClean="0"/>
              <a:pPr/>
              <a:t>28</a:t>
            </a:fld>
            <a:endParaRPr lang="en-US"/>
          </a:p>
        </p:txBody>
      </p:sp>
    </p:spTree>
    <p:extLst>
      <p:ext uri="{BB962C8B-B14F-4D97-AF65-F5344CB8AC3E}">
        <p14:creationId xmlns:p14="http://schemas.microsoft.com/office/powerpoint/2010/main" val="374558019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Vitality:</a:t>
            </a:r>
          </a:p>
          <a:p>
            <a:pPr marL="171450" indent="-171450">
              <a:buFont typeface="Arial" panose="020B0604020202020204" pitchFamily="34" charset="0"/>
              <a:buChar char="•"/>
            </a:pPr>
            <a:r>
              <a:rPr lang="en-US" baseline="0" dirty="0"/>
              <a:t>$1,073,577</a:t>
            </a:r>
          </a:p>
          <a:p>
            <a:pPr marL="171450" indent="-171450">
              <a:buFont typeface="Arial" panose="020B0604020202020204" pitchFamily="34" charset="0"/>
              <a:buChar char="•"/>
            </a:pPr>
            <a:r>
              <a:rPr lang="en-US" baseline="0" dirty="0"/>
              <a:t>22% of budget</a:t>
            </a:r>
          </a:p>
          <a:p>
            <a:pPr marL="171450" indent="-171450">
              <a:buFont typeface="Arial" panose="020B0604020202020204" pitchFamily="34" charset="0"/>
              <a:buChar char="•"/>
            </a:pPr>
            <a:r>
              <a:rPr lang="en-US" baseline="0" dirty="0"/>
              <a:t>Diocesan Priorities supported:</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effectLst/>
              </a:rPr>
              <a:t>New Ethnic Communities</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effectLst/>
              </a:rPr>
              <a:t>Collaboration and Partnerships for Ministry and Presence in the World</a:t>
            </a:r>
            <a:endParaRPr lang="en-US" baseline="0" dirty="0"/>
          </a:p>
          <a:p>
            <a:pPr marL="171450" indent="-171450">
              <a:buFont typeface="Arial" panose="020B0604020202020204" pitchFamily="34" charset="0"/>
              <a:buChar char="•"/>
            </a:pPr>
            <a:endParaRPr lang="en-US" baseline="0" dirty="0"/>
          </a:p>
          <a:p>
            <a:endParaRPr lang="en-US" baseline="0" dirty="0"/>
          </a:p>
          <a:p>
            <a:r>
              <a:rPr lang="en-US" b="1" u="sng" baseline="0" dirty="0"/>
              <a:t>VITALITY</a:t>
            </a:r>
            <a:r>
              <a:rPr lang="en-US" baseline="0" dirty="0"/>
              <a:t> encompasses the myriad resources provided through the diocese to help congregations survive and thrive. </a:t>
            </a:r>
          </a:p>
          <a:p>
            <a:endParaRPr lang="en-US" baseline="0" dirty="0"/>
          </a:p>
          <a:p>
            <a:pPr marL="171450" indent="-171450">
              <a:buFont typeface="Arial" panose="020B0604020202020204" pitchFamily="34" charset="0"/>
              <a:buChar char="•"/>
            </a:pPr>
            <a:r>
              <a:rPr lang="en-US" b="1" baseline="0" dirty="0"/>
              <a:t>Congregational Support and Development</a:t>
            </a:r>
            <a:r>
              <a:rPr lang="en-US" baseline="0" dirty="0"/>
              <a:t> – Three regional canons, a canon to the ordinary and a canon for transition lead the counsel, efforts and programs available to every congregation to help it grow and thrive. The canons provide individual consultation, transition support and guidance, programs like the upcoming Project Resource to assist in stewardship and resource growth, and too many other things to try and name here – all to help congregations stay healthy.</a:t>
            </a:r>
          </a:p>
          <a:p>
            <a:pPr marL="628650" lvl="1" indent="-171450">
              <a:buFont typeface="Arial" panose="020B0604020202020204" pitchFamily="34" charset="0"/>
              <a:buChar char="•"/>
            </a:pPr>
            <a:r>
              <a:rPr lang="en-US" baseline="0" dirty="0"/>
              <a:t>The support also extends to program offerings such as X, mission church support and resources for our Chartered Committee on Hispanic Ministry</a:t>
            </a:r>
          </a:p>
          <a:p>
            <a:pPr marL="0" indent="0">
              <a:buFont typeface="Arial" panose="020B0604020202020204" pitchFamily="34" charset="0"/>
              <a:buNone/>
            </a:pPr>
            <a:endParaRPr lang="en-US" baseline="0" dirty="0"/>
          </a:p>
          <a:p>
            <a:pPr marL="171450" indent="-171450">
              <a:buFont typeface="Arial" panose="020B0604020202020204" pitchFamily="34" charset="0"/>
              <a:buChar char="•"/>
            </a:pPr>
            <a:r>
              <a:rPr lang="en-US" b="1" baseline="0" dirty="0"/>
              <a:t>Communications</a:t>
            </a:r>
            <a:r>
              <a:rPr lang="en-US" baseline="0" dirty="0"/>
              <a:t> – not only does this department connect us all through channels like the </a:t>
            </a:r>
            <a:r>
              <a:rPr lang="en-US" i="1" baseline="0" dirty="0"/>
              <a:t>Disciple</a:t>
            </a:r>
            <a:r>
              <a:rPr lang="en-US" baseline="0" dirty="0"/>
              <a:t>, Please Note, social media and more, but in the last two years, the communications team has worked to build a support network for communicators on the parish level. Within the last year, this has included the development of continuing education resources to help parish communicators develop the tools to share the news of their respective ministries.</a:t>
            </a:r>
          </a:p>
          <a:p>
            <a:pPr marL="0" indent="0">
              <a:buFont typeface="Arial" panose="020B0604020202020204" pitchFamily="34" charset="0"/>
              <a:buNone/>
            </a:pPr>
            <a:endParaRPr lang="en-US" baseline="0" dirty="0"/>
          </a:p>
          <a:p>
            <a:pPr marL="171450" indent="-171450">
              <a:buFont typeface="Arial" panose="020B0604020202020204" pitchFamily="34" charset="0"/>
              <a:buChar char="•"/>
            </a:pPr>
            <a:r>
              <a:rPr lang="en-US" b="1" baseline="0" dirty="0"/>
              <a:t>Grants and Resources </a:t>
            </a:r>
            <a:r>
              <a:rPr lang="en-US" baseline="0" dirty="0"/>
              <a:t>– the Diocese offers 11 grant and scholarship programs that assist and fund various projects and needs. Great examples of what is available:</a:t>
            </a:r>
          </a:p>
          <a:p>
            <a:pPr marL="628650" lvl="1" indent="-171450">
              <a:buFont typeface="Arial" panose="020B0604020202020204" pitchFamily="34" charset="0"/>
              <a:buChar char="•"/>
            </a:pPr>
            <a:r>
              <a:rPr lang="en-US" b="1" baseline="0" dirty="0"/>
              <a:t>Mission Endowment Grant</a:t>
            </a:r>
            <a:r>
              <a:rPr lang="en-US" baseline="0" dirty="0"/>
              <a:t>: has been part of the start of missions such as </a:t>
            </a:r>
            <a:r>
              <a:rPr lang="en-US" baseline="0" dirty="0" err="1"/>
              <a:t>Puerta</a:t>
            </a:r>
            <a:r>
              <a:rPr lang="en-US" baseline="0" dirty="0"/>
              <a:t> </a:t>
            </a:r>
            <a:r>
              <a:rPr lang="en-US" baseline="0" dirty="0" err="1"/>
              <a:t>Abierta</a:t>
            </a:r>
            <a:r>
              <a:rPr lang="en-US" baseline="0" dirty="0"/>
              <a:t>, an emerging bilingual Spanish-English worshipping community in the Greensboro area, and Christ’s Beloved Community, a new bilingual church plant in Winston-Salem that is the first </a:t>
            </a:r>
            <a:r>
              <a:rPr lang="en-US" sz="1200" b="0" i="0" kern="1200" dirty="0">
                <a:solidFill>
                  <a:schemeClr val="tx1"/>
                </a:solidFill>
                <a:effectLst/>
                <a:latin typeface="+mn-lt"/>
                <a:ea typeface="+mn-ea"/>
                <a:cs typeface="+mn-cs"/>
              </a:rPr>
              <a:t>fully partnered church plant between the Episcopal Diocese of North Carolina and the North Carolina Synod of the Evangelical Lutheran Church in America (ELCA). Both missions have grown to the</a:t>
            </a:r>
            <a:r>
              <a:rPr lang="en-US" sz="1200" b="0" i="0" kern="1200" baseline="0" dirty="0">
                <a:solidFill>
                  <a:schemeClr val="tx1"/>
                </a:solidFill>
                <a:effectLst/>
                <a:latin typeface="+mn-lt"/>
                <a:ea typeface="+mn-ea"/>
                <a:cs typeface="+mn-cs"/>
              </a:rPr>
              <a:t> point the 2017 budget is helping fund missioners for both.</a:t>
            </a:r>
          </a:p>
          <a:p>
            <a:pPr marL="628650" lvl="1" indent="-171450">
              <a:buFont typeface="Arial" panose="020B0604020202020204" pitchFamily="34" charset="0"/>
              <a:buChar char="•"/>
            </a:pPr>
            <a:r>
              <a:rPr lang="en-US" sz="1200" b="1" i="0" kern="1200" baseline="0" dirty="0">
                <a:solidFill>
                  <a:schemeClr val="tx1"/>
                </a:solidFill>
                <a:effectLst/>
                <a:latin typeface="+mn-lt"/>
                <a:ea typeface="+mn-ea"/>
                <a:cs typeface="+mn-cs"/>
              </a:rPr>
              <a:t>Mission Resource Support Team </a:t>
            </a:r>
            <a:r>
              <a:rPr lang="en-US" sz="1200" b="0" i="0" kern="1200" baseline="0" dirty="0">
                <a:solidFill>
                  <a:schemeClr val="tx1"/>
                </a:solidFill>
                <a:effectLst/>
                <a:latin typeface="+mn-lt"/>
                <a:ea typeface="+mn-ea"/>
                <a:cs typeface="+mn-cs"/>
              </a:rPr>
              <a:t>(MRST): is a grant that helps fund salaries in some of our mission congregations. </a:t>
            </a:r>
            <a:endParaRPr lang="en-US" baseline="0" dirty="0"/>
          </a:p>
          <a:p>
            <a:endParaRPr lang="en-US" baseline="0" dirty="0"/>
          </a:p>
        </p:txBody>
      </p:sp>
      <p:sp>
        <p:nvSpPr>
          <p:cNvPr id="4" name="Slide Number Placeholder 3"/>
          <p:cNvSpPr>
            <a:spLocks noGrp="1"/>
          </p:cNvSpPr>
          <p:nvPr>
            <p:ph type="sldNum" sz="quarter" idx="10"/>
          </p:nvPr>
        </p:nvSpPr>
        <p:spPr/>
        <p:txBody>
          <a:bodyPr/>
          <a:lstStyle/>
          <a:p>
            <a:fld id="{26FE7EAA-0A4F-C743-B46D-68F3E6162BCF}" type="slidenum">
              <a:rPr lang="en-US" smtClean="0"/>
              <a:pPr/>
              <a:t>29</a:t>
            </a:fld>
            <a:endParaRPr lang="en-US"/>
          </a:p>
        </p:txBody>
      </p:sp>
    </p:spTree>
    <p:extLst>
      <p:ext uri="{BB962C8B-B14F-4D97-AF65-F5344CB8AC3E}">
        <p14:creationId xmlns:p14="http://schemas.microsoft.com/office/powerpoint/2010/main" val="37455801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Vitality:</a:t>
            </a:r>
          </a:p>
          <a:p>
            <a:pPr marL="171450" indent="-171450">
              <a:buFont typeface="Arial" panose="020B0604020202020204" pitchFamily="34" charset="0"/>
              <a:buChar char="•"/>
            </a:pPr>
            <a:r>
              <a:rPr lang="en-US" baseline="0" dirty="0"/>
              <a:t>$1,073,577</a:t>
            </a:r>
          </a:p>
          <a:p>
            <a:pPr marL="171450" indent="-171450">
              <a:buFont typeface="Arial" panose="020B0604020202020204" pitchFamily="34" charset="0"/>
              <a:buChar char="•"/>
            </a:pPr>
            <a:r>
              <a:rPr lang="en-US" baseline="0" dirty="0"/>
              <a:t>22% of budget</a:t>
            </a:r>
          </a:p>
          <a:p>
            <a:pPr marL="171450" indent="-171450">
              <a:buFont typeface="Arial" panose="020B0604020202020204" pitchFamily="34" charset="0"/>
              <a:buChar char="•"/>
            </a:pPr>
            <a:r>
              <a:rPr lang="en-US" baseline="0" dirty="0"/>
              <a:t>Diocesan Priorities supported:</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effectLst/>
              </a:rPr>
              <a:t>New Ethnic Communities</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effectLst/>
              </a:rPr>
              <a:t>Collaboration and Partnerships for Ministry and Presence in the World</a:t>
            </a:r>
            <a:endParaRPr lang="en-US" baseline="0" dirty="0"/>
          </a:p>
          <a:p>
            <a:pPr marL="171450" indent="-171450">
              <a:buFont typeface="Arial" panose="020B0604020202020204" pitchFamily="34" charset="0"/>
              <a:buChar char="•"/>
            </a:pPr>
            <a:endParaRPr lang="en-US" baseline="0" dirty="0"/>
          </a:p>
          <a:p>
            <a:endParaRPr lang="en-US" baseline="0" dirty="0"/>
          </a:p>
          <a:p>
            <a:r>
              <a:rPr lang="en-US" b="1" u="sng" baseline="0" dirty="0"/>
              <a:t>VITALITY</a:t>
            </a:r>
            <a:r>
              <a:rPr lang="en-US" baseline="0" dirty="0"/>
              <a:t> encompasses the myriad resources provided through the diocese to help congregations survive and thrive. </a:t>
            </a:r>
          </a:p>
          <a:p>
            <a:endParaRPr lang="en-US" baseline="0" dirty="0"/>
          </a:p>
          <a:p>
            <a:pPr marL="171450" indent="-171450">
              <a:buFont typeface="Arial" panose="020B0604020202020204" pitchFamily="34" charset="0"/>
              <a:buChar char="•"/>
            </a:pPr>
            <a:r>
              <a:rPr lang="en-US" b="1" baseline="0" dirty="0"/>
              <a:t>Congregational Support and Development</a:t>
            </a:r>
            <a:r>
              <a:rPr lang="en-US" baseline="0" dirty="0"/>
              <a:t> – Three regional canons, a canon to the ordinary and a canon for transition lead the counsel, efforts and programs available to every congregation to help it grow and thrive. The canons provide individual consultation, transition support and guidance, programs like the upcoming Project Resource to assist in stewardship and resource growth, and too many other things to try and name here – all to help congregations stay healthy.</a:t>
            </a:r>
          </a:p>
          <a:p>
            <a:pPr marL="628650" lvl="1" indent="-171450">
              <a:buFont typeface="Arial" panose="020B0604020202020204" pitchFamily="34" charset="0"/>
              <a:buChar char="•"/>
            </a:pPr>
            <a:r>
              <a:rPr lang="en-US" baseline="0" dirty="0"/>
              <a:t>The support also extends to program offerings such as X, mission church support and resources for our Chartered Committee on Hispanic Ministry</a:t>
            </a:r>
          </a:p>
          <a:p>
            <a:pPr marL="0" indent="0">
              <a:buFont typeface="Arial" panose="020B0604020202020204" pitchFamily="34" charset="0"/>
              <a:buNone/>
            </a:pPr>
            <a:endParaRPr lang="en-US" baseline="0" dirty="0"/>
          </a:p>
          <a:p>
            <a:pPr marL="171450" indent="-171450">
              <a:buFont typeface="Arial" panose="020B0604020202020204" pitchFamily="34" charset="0"/>
              <a:buChar char="•"/>
            </a:pPr>
            <a:r>
              <a:rPr lang="en-US" b="1" baseline="0" dirty="0"/>
              <a:t>Communications</a:t>
            </a:r>
            <a:r>
              <a:rPr lang="en-US" baseline="0" dirty="0"/>
              <a:t> – not only does this department connect us all through channels like the </a:t>
            </a:r>
            <a:r>
              <a:rPr lang="en-US" i="1" baseline="0" dirty="0"/>
              <a:t>Disciple</a:t>
            </a:r>
            <a:r>
              <a:rPr lang="en-US" baseline="0" dirty="0"/>
              <a:t>, Please Note, social media and more, but in the last two years, the communications team has worked to build a support network for communicators on the parish level. Within the last year, this has included the development of continuing education resources to help parish communicators develop the tools to share the news of their respective ministries.</a:t>
            </a:r>
          </a:p>
          <a:p>
            <a:pPr marL="0" indent="0">
              <a:buFont typeface="Arial" panose="020B0604020202020204" pitchFamily="34" charset="0"/>
              <a:buNone/>
            </a:pPr>
            <a:endParaRPr lang="en-US" baseline="0" dirty="0"/>
          </a:p>
          <a:p>
            <a:pPr marL="171450" indent="-171450">
              <a:buFont typeface="Arial" panose="020B0604020202020204" pitchFamily="34" charset="0"/>
              <a:buChar char="•"/>
            </a:pPr>
            <a:r>
              <a:rPr lang="en-US" b="1" baseline="0" dirty="0"/>
              <a:t>Grants and Resources </a:t>
            </a:r>
            <a:r>
              <a:rPr lang="en-US" baseline="0" dirty="0"/>
              <a:t>– the Diocese offers 11 grant and scholarship programs that assist and fund various projects and needs. Great examples of what is available:</a:t>
            </a:r>
          </a:p>
          <a:p>
            <a:pPr marL="628650" lvl="1" indent="-171450">
              <a:buFont typeface="Arial" panose="020B0604020202020204" pitchFamily="34" charset="0"/>
              <a:buChar char="•"/>
            </a:pPr>
            <a:r>
              <a:rPr lang="en-US" b="1" baseline="0" dirty="0"/>
              <a:t>Mission Endowment Grant</a:t>
            </a:r>
            <a:r>
              <a:rPr lang="en-US" baseline="0" dirty="0"/>
              <a:t>: has been part of the start of missions such as </a:t>
            </a:r>
            <a:r>
              <a:rPr lang="en-US" baseline="0" dirty="0" err="1"/>
              <a:t>Puerta</a:t>
            </a:r>
            <a:r>
              <a:rPr lang="en-US" baseline="0" dirty="0"/>
              <a:t> </a:t>
            </a:r>
            <a:r>
              <a:rPr lang="en-US" baseline="0" dirty="0" err="1"/>
              <a:t>Abierta</a:t>
            </a:r>
            <a:r>
              <a:rPr lang="en-US" baseline="0" dirty="0"/>
              <a:t>, an emerging bilingual Spanish-English worshipping community in the Greensboro area, and Christ’s Beloved Community, a new bilingual church plant in Winston-Salem that is the first </a:t>
            </a:r>
            <a:r>
              <a:rPr lang="en-US" sz="1200" b="0" i="0" kern="1200" dirty="0">
                <a:solidFill>
                  <a:schemeClr val="tx1"/>
                </a:solidFill>
                <a:effectLst/>
                <a:latin typeface="+mn-lt"/>
                <a:ea typeface="+mn-ea"/>
                <a:cs typeface="+mn-cs"/>
              </a:rPr>
              <a:t>fully partnered church plant between the Episcopal Diocese of North Carolina and the North Carolina Synod of the Evangelical Lutheran Church in America (ELCA). Both missions have grown to the</a:t>
            </a:r>
            <a:r>
              <a:rPr lang="en-US" sz="1200" b="0" i="0" kern="1200" baseline="0" dirty="0">
                <a:solidFill>
                  <a:schemeClr val="tx1"/>
                </a:solidFill>
                <a:effectLst/>
                <a:latin typeface="+mn-lt"/>
                <a:ea typeface="+mn-ea"/>
                <a:cs typeface="+mn-cs"/>
              </a:rPr>
              <a:t> point the 2017 budget is helping fund missioners for both.</a:t>
            </a:r>
          </a:p>
          <a:p>
            <a:pPr marL="628650" lvl="1" indent="-171450">
              <a:buFont typeface="Arial" panose="020B0604020202020204" pitchFamily="34" charset="0"/>
              <a:buChar char="•"/>
            </a:pPr>
            <a:r>
              <a:rPr lang="en-US" sz="1200" b="1" i="0" kern="1200" baseline="0" dirty="0">
                <a:solidFill>
                  <a:schemeClr val="tx1"/>
                </a:solidFill>
                <a:effectLst/>
                <a:latin typeface="+mn-lt"/>
                <a:ea typeface="+mn-ea"/>
                <a:cs typeface="+mn-cs"/>
              </a:rPr>
              <a:t>Mission Resource Support Team </a:t>
            </a:r>
            <a:r>
              <a:rPr lang="en-US" sz="1200" b="0" i="0" kern="1200" baseline="0" dirty="0">
                <a:solidFill>
                  <a:schemeClr val="tx1"/>
                </a:solidFill>
                <a:effectLst/>
                <a:latin typeface="+mn-lt"/>
                <a:ea typeface="+mn-ea"/>
                <a:cs typeface="+mn-cs"/>
              </a:rPr>
              <a:t>(MRST): is a grant that helps fund salaries in some of our mission congregations. </a:t>
            </a:r>
            <a:endParaRPr lang="en-US" baseline="0" dirty="0"/>
          </a:p>
          <a:p>
            <a:endParaRPr lang="en-US" baseline="0" dirty="0"/>
          </a:p>
        </p:txBody>
      </p:sp>
      <p:sp>
        <p:nvSpPr>
          <p:cNvPr id="4" name="Slide Number Placeholder 3"/>
          <p:cNvSpPr>
            <a:spLocks noGrp="1"/>
          </p:cNvSpPr>
          <p:nvPr>
            <p:ph type="sldNum" sz="quarter" idx="10"/>
          </p:nvPr>
        </p:nvSpPr>
        <p:spPr/>
        <p:txBody>
          <a:bodyPr/>
          <a:lstStyle/>
          <a:p>
            <a:fld id="{26FE7EAA-0A4F-C743-B46D-68F3E6162BCF}" type="slidenum">
              <a:rPr lang="en-US" smtClean="0"/>
              <a:pPr/>
              <a:t>3</a:t>
            </a:fld>
            <a:endParaRPr lang="en-US"/>
          </a:p>
        </p:txBody>
      </p:sp>
    </p:spTree>
    <p:extLst>
      <p:ext uri="{BB962C8B-B14F-4D97-AF65-F5344CB8AC3E}">
        <p14:creationId xmlns:p14="http://schemas.microsoft.com/office/powerpoint/2010/main" val="37455801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3309" indent="-233309">
              <a:buAutoNum type="arabicPeriod"/>
            </a:pPr>
            <a:endParaRPr lang="en-US" dirty="0"/>
          </a:p>
        </p:txBody>
      </p:sp>
      <p:sp>
        <p:nvSpPr>
          <p:cNvPr id="4" name="Slide Number Placeholder 3"/>
          <p:cNvSpPr>
            <a:spLocks noGrp="1"/>
          </p:cNvSpPr>
          <p:nvPr>
            <p:ph type="sldNum" sz="quarter" idx="10"/>
          </p:nvPr>
        </p:nvSpPr>
        <p:spPr/>
        <p:txBody>
          <a:bodyPr/>
          <a:lstStyle/>
          <a:p>
            <a:fld id="{26FE7EAA-0A4F-C743-B46D-68F3E6162BCF}" type="slidenum">
              <a:rPr lang="en-US" smtClean="0"/>
              <a:pPr/>
              <a:t>4</a:t>
            </a:fld>
            <a:endParaRPr lang="en-US"/>
          </a:p>
        </p:txBody>
      </p:sp>
    </p:spTree>
    <p:extLst>
      <p:ext uri="{BB962C8B-B14F-4D97-AF65-F5344CB8AC3E}">
        <p14:creationId xmlns:p14="http://schemas.microsoft.com/office/powerpoint/2010/main" val="14330600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The budget of the Episcopal Dioceses does not exist to support Diocesan House. It exists to support you – the churches, the parishioners, the missions and the ministries that comprise the Diocese.</a:t>
            </a:r>
          </a:p>
          <a:p>
            <a:endParaRPr lang="en-US" baseline="0" dirty="0"/>
          </a:p>
          <a:p>
            <a:r>
              <a:rPr lang="en-US" baseline="0" dirty="0"/>
              <a:t>The many specific line items of the diocesan budget can be seen at work in a few broad categories:</a:t>
            </a:r>
          </a:p>
          <a:p>
            <a:pPr marL="628650" lvl="1" indent="-171450">
              <a:buFont typeface="Arial" panose="020B0604020202020204" pitchFamily="34" charset="0"/>
              <a:buChar char="•"/>
            </a:pPr>
            <a:r>
              <a:rPr lang="en-US" baseline="0" dirty="0"/>
              <a:t>Vitality – includes congregational support and development</a:t>
            </a:r>
          </a:p>
          <a:p>
            <a:pPr marL="628650" lvl="1" indent="-171450">
              <a:buFont typeface="Arial" panose="020B0604020202020204" pitchFamily="34" charset="0"/>
              <a:buChar char="•"/>
            </a:pPr>
            <a:r>
              <a:rPr lang="en-US" baseline="0" dirty="0"/>
              <a:t>Leadership – our bishops in action</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Connections – community and social outreach</a:t>
            </a:r>
          </a:p>
          <a:p>
            <a:pPr marL="628650" lvl="1" indent="-171450">
              <a:buFont typeface="Arial" panose="020B0604020202020204" pitchFamily="34" charset="0"/>
              <a:buChar char="•"/>
            </a:pPr>
            <a:r>
              <a:rPr lang="en-US" baseline="0" dirty="0"/>
              <a:t>Formation – youth, young adult and spiritual formation programs </a:t>
            </a:r>
          </a:p>
          <a:p>
            <a:pPr marL="628650" lvl="1" indent="-171450">
              <a:buFont typeface="Arial" panose="020B0604020202020204" pitchFamily="34" charset="0"/>
              <a:buChar char="•"/>
            </a:pPr>
            <a:r>
              <a:rPr lang="en-US" baseline="0" dirty="0"/>
              <a:t>Morgan &amp; Elm – yes, this does refer to the business of running a diocesan office. </a:t>
            </a:r>
          </a:p>
        </p:txBody>
      </p:sp>
      <p:sp>
        <p:nvSpPr>
          <p:cNvPr id="4" name="Slide Number Placeholder 3"/>
          <p:cNvSpPr>
            <a:spLocks noGrp="1"/>
          </p:cNvSpPr>
          <p:nvPr>
            <p:ph type="sldNum" sz="quarter" idx="10"/>
          </p:nvPr>
        </p:nvSpPr>
        <p:spPr/>
        <p:txBody>
          <a:bodyPr/>
          <a:lstStyle/>
          <a:p>
            <a:fld id="{26FE7EAA-0A4F-C743-B46D-68F3E6162BCF}" type="slidenum">
              <a:rPr lang="en-US" smtClean="0"/>
              <a:pPr/>
              <a:t>5</a:t>
            </a:fld>
            <a:endParaRPr lang="en-US"/>
          </a:p>
        </p:txBody>
      </p:sp>
    </p:spTree>
    <p:extLst>
      <p:ext uri="{BB962C8B-B14F-4D97-AF65-F5344CB8AC3E}">
        <p14:creationId xmlns:p14="http://schemas.microsoft.com/office/powerpoint/2010/main" val="37455801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26FE7EAA-0A4F-C743-B46D-68F3E6162BCF}" type="slidenum">
              <a:rPr lang="en-US" smtClean="0"/>
              <a:pPr/>
              <a:t>6</a:t>
            </a:fld>
            <a:endParaRPr lang="en-US"/>
          </a:p>
        </p:txBody>
      </p:sp>
    </p:spTree>
    <p:extLst>
      <p:ext uri="{BB962C8B-B14F-4D97-AF65-F5344CB8AC3E}">
        <p14:creationId xmlns:p14="http://schemas.microsoft.com/office/powerpoint/2010/main" val="37455801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Vitality:</a:t>
            </a:r>
          </a:p>
          <a:p>
            <a:pPr marL="171450" indent="-171450">
              <a:buFont typeface="Arial" panose="020B0604020202020204" pitchFamily="34" charset="0"/>
              <a:buChar char="•"/>
            </a:pPr>
            <a:r>
              <a:rPr lang="en-US" baseline="0" dirty="0"/>
              <a:t>$1,073,577</a:t>
            </a:r>
          </a:p>
          <a:p>
            <a:pPr marL="171450" indent="-171450">
              <a:buFont typeface="Arial" panose="020B0604020202020204" pitchFamily="34" charset="0"/>
              <a:buChar char="•"/>
            </a:pPr>
            <a:r>
              <a:rPr lang="en-US" baseline="0" dirty="0"/>
              <a:t>22% of budget</a:t>
            </a:r>
          </a:p>
          <a:p>
            <a:pPr marL="171450" indent="-171450">
              <a:buFont typeface="Arial" panose="020B0604020202020204" pitchFamily="34" charset="0"/>
              <a:buChar char="•"/>
            </a:pPr>
            <a:r>
              <a:rPr lang="en-US" baseline="0" dirty="0"/>
              <a:t>Diocesan Priorities supported:</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effectLst/>
              </a:rPr>
              <a:t>New Ethnic Communities</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effectLst/>
              </a:rPr>
              <a:t>Collaboration and Partnerships for Ministry and Presence in the World</a:t>
            </a:r>
            <a:endParaRPr lang="en-US" baseline="0" dirty="0"/>
          </a:p>
          <a:p>
            <a:pPr marL="171450" indent="-171450">
              <a:buFont typeface="Arial" panose="020B0604020202020204" pitchFamily="34" charset="0"/>
              <a:buChar char="•"/>
            </a:pPr>
            <a:endParaRPr lang="en-US" baseline="0" dirty="0"/>
          </a:p>
          <a:p>
            <a:endParaRPr lang="en-US" baseline="0" dirty="0"/>
          </a:p>
          <a:p>
            <a:r>
              <a:rPr lang="en-US" b="1" u="sng" baseline="0" dirty="0"/>
              <a:t>VITALITY</a:t>
            </a:r>
            <a:r>
              <a:rPr lang="en-US" baseline="0" dirty="0"/>
              <a:t> encompasses the myriad resources provided through the diocese to help congregations survive and thrive. </a:t>
            </a:r>
          </a:p>
          <a:p>
            <a:endParaRPr lang="en-US" baseline="0" dirty="0"/>
          </a:p>
          <a:p>
            <a:pPr marL="171450" indent="-171450">
              <a:buFont typeface="Arial" panose="020B0604020202020204" pitchFamily="34" charset="0"/>
              <a:buChar char="•"/>
            </a:pPr>
            <a:r>
              <a:rPr lang="en-US" b="1" baseline="0" dirty="0"/>
              <a:t>Congregational Support and Development</a:t>
            </a:r>
            <a:r>
              <a:rPr lang="en-US" baseline="0" dirty="0"/>
              <a:t> – Three regional canons, a canon to the ordinary and a canon for transition lead the counsel, efforts and programs available to every congregation to help it grow and thrive. The canons provide individual consultation, transition support and guidance, programs like the upcoming Project Resource to assist in stewardship and resource growth, and too many other things to try and name here – all to help congregations stay healthy.</a:t>
            </a:r>
          </a:p>
          <a:p>
            <a:pPr marL="628650" lvl="1" indent="-171450">
              <a:buFont typeface="Arial" panose="020B0604020202020204" pitchFamily="34" charset="0"/>
              <a:buChar char="•"/>
            </a:pPr>
            <a:r>
              <a:rPr lang="en-US" baseline="0" dirty="0"/>
              <a:t>The support also extends to program offerings such as X, mission church support and resources for our Chartered Committee on Hispanic Ministry</a:t>
            </a:r>
          </a:p>
          <a:p>
            <a:pPr marL="0" indent="0">
              <a:buFont typeface="Arial" panose="020B0604020202020204" pitchFamily="34" charset="0"/>
              <a:buNone/>
            </a:pPr>
            <a:endParaRPr lang="en-US" baseline="0" dirty="0"/>
          </a:p>
          <a:p>
            <a:pPr marL="171450" indent="-171450">
              <a:buFont typeface="Arial" panose="020B0604020202020204" pitchFamily="34" charset="0"/>
              <a:buChar char="•"/>
            </a:pPr>
            <a:r>
              <a:rPr lang="en-US" b="1" baseline="0" dirty="0"/>
              <a:t>Communications</a:t>
            </a:r>
            <a:r>
              <a:rPr lang="en-US" baseline="0" dirty="0"/>
              <a:t> – not only does this department connect us all through channels like the </a:t>
            </a:r>
            <a:r>
              <a:rPr lang="en-US" i="1" baseline="0" dirty="0"/>
              <a:t>Disciple</a:t>
            </a:r>
            <a:r>
              <a:rPr lang="en-US" baseline="0" dirty="0"/>
              <a:t>, Please Note, social media and more, but in the last two years, the communications team has worked to build a support network for communicators on the parish level. Within the last year, this has included the development of continuing education resources to help parish communicators develop the tools to share the news of their respective ministries.</a:t>
            </a:r>
          </a:p>
          <a:p>
            <a:pPr marL="0" indent="0">
              <a:buFont typeface="Arial" panose="020B0604020202020204" pitchFamily="34" charset="0"/>
              <a:buNone/>
            </a:pPr>
            <a:endParaRPr lang="en-US" baseline="0" dirty="0"/>
          </a:p>
          <a:p>
            <a:pPr marL="171450" indent="-171450">
              <a:buFont typeface="Arial" panose="020B0604020202020204" pitchFamily="34" charset="0"/>
              <a:buChar char="•"/>
            </a:pPr>
            <a:r>
              <a:rPr lang="en-US" b="1" baseline="0" dirty="0"/>
              <a:t>Grants and Resources </a:t>
            </a:r>
            <a:r>
              <a:rPr lang="en-US" baseline="0" dirty="0"/>
              <a:t>– the Diocese offers 11 grant and scholarship programs that assist and fund various projects and needs. Great examples of what is available:</a:t>
            </a:r>
          </a:p>
          <a:p>
            <a:pPr marL="628650" lvl="1" indent="-171450">
              <a:buFont typeface="Arial" panose="020B0604020202020204" pitchFamily="34" charset="0"/>
              <a:buChar char="•"/>
            </a:pPr>
            <a:r>
              <a:rPr lang="en-US" b="1" baseline="0" dirty="0"/>
              <a:t>Mission Endowment Grant</a:t>
            </a:r>
            <a:r>
              <a:rPr lang="en-US" baseline="0" dirty="0"/>
              <a:t>: has been part of the start of missions such as </a:t>
            </a:r>
            <a:r>
              <a:rPr lang="en-US" baseline="0" dirty="0" err="1"/>
              <a:t>Puerta</a:t>
            </a:r>
            <a:r>
              <a:rPr lang="en-US" baseline="0" dirty="0"/>
              <a:t> </a:t>
            </a:r>
            <a:r>
              <a:rPr lang="en-US" baseline="0" dirty="0" err="1"/>
              <a:t>Abierta</a:t>
            </a:r>
            <a:r>
              <a:rPr lang="en-US" baseline="0" dirty="0"/>
              <a:t>, an emerging bilingual Spanish-English worshipping community in the Greensboro area, and Christ’s Beloved Community, a new bilingual church plant in Winston-Salem that is the first </a:t>
            </a:r>
            <a:r>
              <a:rPr lang="en-US" sz="1200" b="0" i="0" kern="1200" dirty="0">
                <a:solidFill>
                  <a:schemeClr val="tx1"/>
                </a:solidFill>
                <a:effectLst/>
                <a:latin typeface="+mn-lt"/>
                <a:ea typeface="+mn-ea"/>
                <a:cs typeface="+mn-cs"/>
              </a:rPr>
              <a:t>fully partnered church plant between the Episcopal Diocese of North Carolina and the North Carolina Synod of the Evangelical Lutheran Church in America (ELCA). Both missions have grown to the</a:t>
            </a:r>
            <a:r>
              <a:rPr lang="en-US" sz="1200" b="0" i="0" kern="1200" baseline="0" dirty="0">
                <a:solidFill>
                  <a:schemeClr val="tx1"/>
                </a:solidFill>
                <a:effectLst/>
                <a:latin typeface="+mn-lt"/>
                <a:ea typeface="+mn-ea"/>
                <a:cs typeface="+mn-cs"/>
              </a:rPr>
              <a:t> point the 2017 budget is helping fund missioners for both.</a:t>
            </a:r>
          </a:p>
          <a:p>
            <a:pPr marL="628650" lvl="1" indent="-171450">
              <a:buFont typeface="Arial" panose="020B0604020202020204" pitchFamily="34" charset="0"/>
              <a:buChar char="•"/>
            </a:pPr>
            <a:r>
              <a:rPr lang="en-US" sz="1200" b="1" i="0" kern="1200" baseline="0" dirty="0">
                <a:solidFill>
                  <a:schemeClr val="tx1"/>
                </a:solidFill>
                <a:effectLst/>
                <a:latin typeface="+mn-lt"/>
                <a:ea typeface="+mn-ea"/>
                <a:cs typeface="+mn-cs"/>
              </a:rPr>
              <a:t>Mission Resource Support Team </a:t>
            </a:r>
            <a:r>
              <a:rPr lang="en-US" sz="1200" b="0" i="0" kern="1200" baseline="0" dirty="0">
                <a:solidFill>
                  <a:schemeClr val="tx1"/>
                </a:solidFill>
                <a:effectLst/>
                <a:latin typeface="+mn-lt"/>
                <a:ea typeface="+mn-ea"/>
                <a:cs typeface="+mn-cs"/>
              </a:rPr>
              <a:t>(MRST): is a grant that helps fund salaries in some of our mission congregations. </a:t>
            </a:r>
            <a:endParaRPr lang="en-US" baseline="0" dirty="0"/>
          </a:p>
          <a:p>
            <a:endParaRPr lang="en-US" baseline="0" dirty="0"/>
          </a:p>
        </p:txBody>
      </p:sp>
      <p:sp>
        <p:nvSpPr>
          <p:cNvPr id="4" name="Slide Number Placeholder 3"/>
          <p:cNvSpPr>
            <a:spLocks noGrp="1"/>
          </p:cNvSpPr>
          <p:nvPr>
            <p:ph type="sldNum" sz="quarter" idx="10"/>
          </p:nvPr>
        </p:nvSpPr>
        <p:spPr/>
        <p:txBody>
          <a:bodyPr/>
          <a:lstStyle/>
          <a:p>
            <a:fld id="{26FE7EAA-0A4F-C743-B46D-68F3E6162BCF}" type="slidenum">
              <a:rPr lang="en-US" smtClean="0"/>
              <a:pPr/>
              <a:t>7</a:t>
            </a:fld>
            <a:endParaRPr lang="en-US"/>
          </a:p>
        </p:txBody>
      </p:sp>
    </p:spTree>
    <p:extLst>
      <p:ext uri="{BB962C8B-B14F-4D97-AF65-F5344CB8AC3E}">
        <p14:creationId xmlns:p14="http://schemas.microsoft.com/office/powerpoint/2010/main" val="37455801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Vitality:</a:t>
            </a:r>
          </a:p>
          <a:p>
            <a:pPr marL="171450" indent="-171450">
              <a:buFont typeface="Arial" panose="020B0604020202020204" pitchFamily="34" charset="0"/>
              <a:buChar char="•"/>
            </a:pPr>
            <a:r>
              <a:rPr lang="en-US" baseline="0" dirty="0"/>
              <a:t>$1,073,577</a:t>
            </a:r>
          </a:p>
          <a:p>
            <a:pPr marL="171450" indent="-171450">
              <a:buFont typeface="Arial" panose="020B0604020202020204" pitchFamily="34" charset="0"/>
              <a:buChar char="•"/>
            </a:pPr>
            <a:r>
              <a:rPr lang="en-US" baseline="0" dirty="0"/>
              <a:t>22% of budget</a:t>
            </a:r>
          </a:p>
          <a:p>
            <a:pPr marL="171450" indent="-171450">
              <a:buFont typeface="Arial" panose="020B0604020202020204" pitchFamily="34" charset="0"/>
              <a:buChar char="•"/>
            </a:pPr>
            <a:r>
              <a:rPr lang="en-US" baseline="0" dirty="0"/>
              <a:t>Diocesan Priorities supported:</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effectLst/>
              </a:rPr>
              <a:t>New Ethnic Communities</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effectLst/>
              </a:rPr>
              <a:t>Collaboration and Partnerships for Ministry and Presence in the World</a:t>
            </a:r>
            <a:endParaRPr lang="en-US" baseline="0" dirty="0"/>
          </a:p>
          <a:p>
            <a:pPr marL="171450" indent="-171450">
              <a:buFont typeface="Arial" panose="020B0604020202020204" pitchFamily="34" charset="0"/>
              <a:buChar char="•"/>
            </a:pPr>
            <a:endParaRPr lang="en-US" baseline="0" dirty="0"/>
          </a:p>
          <a:p>
            <a:endParaRPr lang="en-US" baseline="0" dirty="0"/>
          </a:p>
          <a:p>
            <a:r>
              <a:rPr lang="en-US" b="1" u="sng" baseline="0" dirty="0"/>
              <a:t>VITALITY</a:t>
            </a:r>
            <a:r>
              <a:rPr lang="en-US" baseline="0" dirty="0"/>
              <a:t> encompasses the myriad resources provided through the diocese to help congregations survive and thrive. </a:t>
            </a:r>
          </a:p>
          <a:p>
            <a:endParaRPr lang="en-US" baseline="0" dirty="0"/>
          </a:p>
          <a:p>
            <a:pPr marL="171450" indent="-171450">
              <a:buFont typeface="Arial" panose="020B0604020202020204" pitchFamily="34" charset="0"/>
              <a:buChar char="•"/>
            </a:pPr>
            <a:r>
              <a:rPr lang="en-US" b="1" baseline="0" dirty="0"/>
              <a:t>Congregational Support and Development</a:t>
            </a:r>
            <a:r>
              <a:rPr lang="en-US" baseline="0" dirty="0"/>
              <a:t> – Three regional canons, a canon to the ordinary and a canon for transition lead the counsel, efforts and programs available to every congregation to help it grow and thrive. The canons provide individual consultation, transition support and guidance, programs like the upcoming Project Resource to assist in stewardship and resource growth, and too many other things to try and name here – all to help congregations stay healthy.</a:t>
            </a:r>
          </a:p>
          <a:p>
            <a:pPr marL="628650" lvl="1" indent="-171450">
              <a:buFont typeface="Arial" panose="020B0604020202020204" pitchFamily="34" charset="0"/>
              <a:buChar char="•"/>
            </a:pPr>
            <a:r>
              <a:rPr lang="en-US" baseline="0" dirty="0"/>
              <a:t>The support also extends to program offerings such as X, mission church support and resources for our Chartered Committee on Hispanic Ministry</a:t>
            </a:r>
          </a:p>
          <a:p>
            <a:pPr marL="0" indent="0">
              <a:buFont typeface="Arial" panose="020B0604020202020204" pitchFamily="34" charset="0"/>
              <a:buNone/>
            </a:pPr>
            <a:endParaRPr lang="en-US" baseline="0" dirty="0"/>
          </a:p>
          <a:p>
            <a:pPr marL="171450" indent="-171450">
              <a:buFont typeface="Arial" panose="020B0604020202020204" pitchFamily="34" charset="0"/>
              <a:buChar char="•"/>
            </a:pPr>
            <a:r>
              <a:rPr lang="en-US" b="1" baseline="0" dirty="0"/>
              <a:t>Communications</a:t>
            </a:r>
            <a:r>
              <a:rPr lang="en-US" baseline="0" dirty="0"/>
              <a:t> – not only does this department connect us all through channels like the </a:t>
            </a:r>
            <a:r>
              <a:rPr lang="en-US" i="1" baseline="0" dirty="0"/>
              <a:t>Disciple</a:t>
            </a:r>
            <a:r>
              <a:rPr lang="en-US" baseline="0" dirty="0"/>
              <a:t>, Please Note, social media and more, but in the last two years, the communications team has worked to build a support network for communicators on the parish level. Within the last year, this has included the development of continuing education resources to help parish communicators develop the tools to share the news of their respective ministries.</a:t>
            </a:r>
          </a:p>
          <a:p>
            <a:pPr marL="0" indent="0">
              <a:buFont typeface="Arial" panose="020B0604020202020204" pitchFamily="34" charset="0"/>
              <a:buNone/>
            </a:pPr>
            <a:endParaRPr lang="en-US" baseline="0" dirty="0"/>
          </a:p>
          <a:p>
            <a:pPr marL="171450" indent="-171450">
              <a:buFont typeface="Arial" panose="020B0604020202020204" pitchFamily="34" charset="0"/>
              <a:buChar char="•"/>
            </a:pPr>
            <a:r>
              <a:rPr lang="en-US" b="1" baseline="0" dirty="0"/>
              <a:t>Grants and Resources </a:t>
            </a:r>
            <a:r>
              <a:rPr lang="en-US" baseline="0" dirty="0"/>
              <a:t>– the Diocese offers 11 grant and scholarship programs that assist and fund various projects and needs. Great examples of what is available:</a:t>
            </a:r>
          </a:p>
          <a:p>
            <a:pPr marL="628650" lvl="1" indent="-171450">
              <a:buFont typeface="Arial" panose="020B0604020202020204" pitchFamily="34" charset="0"/>
              <a:buChar char="•"/>
            </a:pPr>
            <a:r>
              <a:rPr lang="en-US" b="1" baseline="0" dirty="0"/>
              <a:t>Mission Endowment Grant</a:t>
            </a:r>
            <a:r>
              <a:rPr lang="en-US" baseline="0" dirty="0"/>
              <a:t>: has been part of the start of missions such as </a:t>
            </a:r>
            <a:r>
              <a:rPr lang="en-US" baseline="0" dirty="0" err="1"/>
              <a:t>Puerta</a:t>
            </a:r>
            <a:r>
              <a:rPr lang="en-US" baseline="0" dirty="0"/>
              <a:t> </a:t>
            </a:r>
            <a:r>
              <a:rPr lang="en-US" baseline="0" dirty="0" err="1"/>
              <a:t>Abierta</a:t>
            </a:r>
            <a:r>
              <a:rPr lang="en-US" baseline="0" dirty="0"/>
              <a:t>, an emerging bilingual Spanish-English worshipping community in the Greensboro area, and Christ’s Beloved Community, a new bilingual church plant in Winston-Salem that is the first </a:t>
            </a:r>
            <a:r>
              <a:rPr lang="en-US" sz="1200" b="0" i="0" kern="1200" dirty="0">
                <a:solidFill>
                  <a:schemeClr val="tx1"/>
                </a:solidFill>
                <a:effectLst/>
                <a:latin typeface="+mn-lt"/>
                <a:ea typeface="+mn-ea"/>
                <a:cs typeface="+mn-cs"/>
              </a:rPr>
              <a:t>fully partnered church plant between the Episcopal Diocese of North Carolina and the North Carolina Synod of the Evangelical Lutheran Church in America (ELCA). Both missions have grown to the</a:t>
            </a:r>
            <a:r>
              <a:rPr lang="en-US" sz="1200" b="0" i="0" kern="1200" baseline="0" dirty="0">
                <a:solidFill>
                  <a:schemeClr val="tx1"/>
                </a:solidFill>
                <a:effectLst/>
                <a:latin typeface="+mn-lt"/>
                <a:ea typeface="+mn-ea"/>
                <a:cs typeface="+mn-cs"/>
              </a:rPr>
              <a:t> point the 2017 budget is helping fund missioners for both.</a:t>
            </a:r>
          </a:p>
          <a:p>
            <a:pPr marL="628650" lvl="1" indent="-171450">
              <a:buFont typeface="Arial" panose="020B0604020202020204" pitchFamily="34" charset="0"/>
              <a:buChar char="•"/>
            </a:pPr>
            <a:r>
              <a:rPr lang="en-US" sz="1200" b="1" i="0" kern="1200" baseline="0" dirty="0">
                <a:solidFill>
                  <a:schemeClr val="tx1"/>
                </a:solidFill>
                <a:effectLst/>
                <a:latin typeface="+mn-lt"/>
                <a:ea typeface="+mn-ea"/>
                <a:cs typeface="+mn-cs"/>
              </a:rPr>
              <a:t>Mission Resource Support Team </a:t>
            </a:r>
            <a:r>
              <a:rPr lang="en-US" sz="1200" b="0" i="0" kern="1200" baseline="0" dirty="0">
                <a:solidFill>
                  <a:schemeClr val="tx1"/>
                </a:solidFill>
                <a:effectLst/>
                <a:latin typeface="+mn-lt"/>
                <a:ea typeface="+mn-ea"/>
                <a:cs typeface="+mn-cs"/>
              </a:rPr>
              <a:t>(MRST): is a grant that helps fund salaries in some of our mission congregations. </a:t>
            </a:r>
            <a:endParaRPr lang="en-US" baseline="0" dirty="0"/>
          </a:p>
          <a:p>
            <a:endParaRPr lang="en-US" baseline="0" dirty="0"/>
          </a:p>
        </p:txBody>
      </p:sp>
      <p:sp>
        <p:nvSpPr>
          <p:cNvPr id="4" name="Slide Number Placeholder 3"/>
          <p:cNvSpPr>
            <a:spLocks noGrp="1"/>
          </p:cNvSpPr>
          <p:nvPr>
            <p:ph type="sldNum" sz="quarter" idx="10"/>
          </p:nvPr>
        </p:nvSpPr>
        <p:spPr/>
        <p:txBody>
          <a:bodyPr/>
          <a:lstStyle/>
          <a:p>
            <a:fld id="{26FE7EAA-0A4F-C743-B46D-68F3E6162BCF}" type="slidenum">
              <a:rPr lang="en-US" smtClean="0"/>
              <a:pPr/>
              <a:t>8</a:t>
            </a:fld>
            <a:endParaRPr lang="en-US"/>
          </a:p>
        </p:txBody>
      </p:sp>
    </p:spTree>
    <p:extLst>
      <p:ext uri="{BB962C8B-B14F-4D97-AF65-F5344CB8AC3E}">
        <p14:creationId xmlns:p14="http://schemas.microsoft.com/office/powerpoint/2010/main" val="37455801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Vitality:</a:t>
            </a:r>
          </a:p>
          <a:p>
            <a:pPr marL="171450" indent="-171450">
              <a:buFont typeface="Arial" panose="020B0604020202020204" pitchFamily="34" charset="0"/>
              <a:buChar char="•"/>
            </a:pPr>
            <a:r>
              <a:rPr lang="en-US" baseline="0" dirty="0"/>
              <a:t>$1,073,577</a:t>
            </a:r>
          </a:p>
          <a:p>
            <a:pPr marL="171450" indent="-171450">
              <a:buFont typeface="Arial" panose="020B0604020202020204" pitchFamily="34" charset="0"/>
              <a:buChar char="•"/>
            </a:pPr>
            <a:r>
              <a:rPr lang="en-US" baseline="0" dirty="0"/>
              <a:t>22% of budget</a:t>
            </a:r>
          </a:p>
          <a:p>
            <a:pPr marL="171450" indent="-171450">
              <a:buFont typeface="Arial" panose="020B0604020202020204" pitchFamily="34" charset="0"/>
              <a:buChar char="•"/>
            </a:pPr>
            <a:r>
              <a:rPr lang="en-US" baseline="0" dirty="0"/>
              <a:t>Diocesan Priorities supported:</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effectLst/>
              </a:rPr>
              <a:t>New Ethnic Communities</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effectLst/>
              </a:rPr>
              <a:t>Collaboration and Partnerships for Ministry and Presence in the World</a:t>
            </a:r>
            <a:endParaRPr lang="en-US" baseline="0" dirty="0"/>
          </a:p>
          <a:p>
            <a:pPr marL="171450" indent="-171450">
              <a:buFont typeface="Arial" panose="020B0604020202020204" pitchFamily="34" charset="0"/>
              <a:buChar char="•"/>
            </a:pPr>
            <a:endParaRPr lang="en-US" baseline="0" dirty="0"/>
          </a:p>
          <a:p>
            <a:endParaRPr lang="en-US" baseline="0" dirty="0"/>
          </a:p>
          <a:p>
            <a:r>
              <a:rPr lang="en-US" b="1" u="sng" baseline="0" dirty="0"/>
              <a:t>VITALITY</a:t>
            </a:r>
            <a:r>
              <a:rPr lang="en-US" baseline="0" dirty="0"/>
              <a:t> encompasses the myriad resources provided through the diocese to help congregations survive and thrive. </a:t>
            </a:r>
          </a:p>
          <a:p>
            <a:endParaRPr lang="en-US" baseline="0" dirty="0"/>
          </a:p>
          <a:p>
            <a:pPr marL="171450" indent="-171450">
              <a:buFont typeface="Arial" panose="020B0604020202020204" pitchFamily="34" charset="0"/>
              <a:buChar char="•"/>
            </a:pPr>
            <a:r>
              <a:rPr lang="en-US" b="1" baseline="0" dirty="0"/>
              <a:t>Congregational Support and Development</a:t>
            </a:r>
            <a:r>
              <a:rPr lang="en-US" baseline="0" dirty="0"/>
              <a:t> – Three regional canons, a canon to the ordinary and a canon for transition lead the counsel, efforts and programs available to every congregation to help it grow and thrive. The canons provide individual consultation, transition support and guidance, programs like the upcoming Project Resource to assist in stewardship and resource growth, and too many other things to try and name here – all to help congregations stay healthy.</a:t>
            </a:r>
          </a:p>
          <a:p>
            <a:pPr marL="628650" lvl="1" indent="-171450">
              <a:buFont typeface="Arial" panose="020B0604020202020204" pitchFamily="34" charset="0"/>
              <a:buChar char="•"/>
            </a:pPr>
            <a:r>
              <a:rPr lang="en-US" baseline="0" dirty="0"/>
              <a:t>The support also extends to program offerings such as X, mission church support and resources for our Chartered Committee on Hispanic Ministry</a:t>
            </a:r>
          </a:p>
          <a:p>
            <a:pPr marL="0" indent="0">
              <a:buFont typeface="Arial" panose="020B0604020202020204" pitchFamily="34" charset="0"/>
              <a:buNone/>
            </a:pPr>
            <a:endParaRPr lang="en-US" baseline="0" dirty="0"/>
          </a:p>
          <a:p>
            <a:pPr marL="171450" indent="-171450">
              <a:buFont typeface="Arial" panose="020B0604020202020204" pitchFamily="34" charset="0"/>
              <a:buChar char="•"/>
            </a:pPr>
            <a:r>
              <a:rPr lang="en-US" b="1" baseline="0" dirty="0"/>
              <a:t>Communications</a:t>
            </a:r>
            <a:r>
              <a:rPr lang="en-US" baseline="0" dirty="0"/>
              <a:t> – not only does this department connect us all through channels like the </a:t>
            </a:r>
            <a:r>
              <a:rPr lang="en-US" i="1" baseline="0" dirty="0"/>
              <a:t>Disciple</a:t>
            </a:r>
            <a:r>
              <a:rPr lang="en-US" baseline="0" dirty="0"/>
              <a:t>, Please Note, social media and more, but in the last two years, the communications team has worked to build a support network for communicators on the parish level. Within the last year, this has included the development of continuing education resources to help parish communicators develop the tools to share the news of their respective ministries.</a:t>
            </a:r>
          </a:p>
          <a:p>
            <a:pPr marL="0" indent="0">
              <a:buFont typeface="Arial" panose="020B0604020202020204" pitchFamily="34" charset="0"/>
              <a:buNone/>
            </a:pPr>
            <a:endParaRPr lang="en-US" baseline="0" dirty="0"/>
          </a:p>
          <a:p>
            <a:pPr marL="171450" indent="-171450">
              <a:buFont typeface="Arial" panose="020B0604020202020204" pitchFamily="34" charset="0"/>
              <a:buChar char="•"/>
            </a:pPr>
            <a:r>
              <a:rPr lang="en-US" b="1" baseline="0" dirty="0"/>
              <a:t>Grants and Resources </a:t>
            </a:r>
            <a:r>
              <a:rPr lang="en-US" baseline="0" dirty="0"/>
              <a:t>– the Diocese offers 11 grant and scholarship programs that assist and fund various projects and needs. Great examples of what is available:</a:t>
            </a:r>
          </a:p>
          <a:p>
            <a:pPr marL="628650" lvl="1" indent="-171450">
              <a:buFont typeface="Arial" panose="020B0604020202020204" pitchFamily="34" charset="0"/>
              <a:buChar char="•"/>
            </a:pPr>
            <a:r>
              <a:rPr lang="en-US" b="1" baseline="0" dirty="0"/>
              <a:t>Mission Endowment Grant</a:t>
            </a:r>
            <a:r>
              <a:rPr lang="en-US" baseline="0" dirty="0"/>
              <a:t>: has been part of the start of missions such as </a:t>
            </a:r>
            <a:r>
              <a:rPr lang="en-US" baseline="0" dirty="0" err="1"/>
              <a:t>Puerta</a:t>
            </a:r>
            <a:r>
              <a:rPr lang="en-US" baseline="0" dirty="0"/>
              <a:t> </a:t>
            </a:r>
            <a:r>
              <a:rPr lang="en-US" baseline="0" dirty="0" err="1"/>
              <a:t>Abierta</a:t>
            </a:r>
            <a:r>
              <a:rPr lang="en-US" baseline="0" dirty="0"/>
              <a:t>, an emerging bilingual Spanish-English worshipping community in the Greensboro area, and Christ’s Beloved Community, a new bilingual church plant in Winston-Salem that is the first </a:t>
            </a:r>
            <a:r>
              <a:rPr lang="en-US" sz="1200" b="0" i="0" kern="1200" dirty="0">
                <a:solidFill>
                  <a:schemeClr val="tx1"/>
                </a:solidFill>
                <a:effectLst/>
                <a:latin typeface="+mn-lt"/>
                <a:ea typeface="+mn-ea"/>
                <a:cs typeface="+mn-cs"/>
              </a:rPr>
              <a:t>fully partnered church plant between the Episcopal Diocese of North Carolina and the North Carolina Synod of the Evangelical Lutheran Church in America (ELCA). Both missions have grown to the</a:t>
            </a:r>
            <a:r>
              <a:rPr lang="en-US" sz="1200" b="0" i="0" kern="1200" baseline="0" dirty="0">
                <a:solidFill>
                  <a:schemeClr val="tx1"/>
                </a:solidFill>
                <a:effectLst/>
                <a:latin typeface="+mn-lt"/>
                <a:ea typeface="+mn-ea"/>
                <a:cs typeface="+mn-cs"/>
              </a:rPr>
              <a:t> point the 2017 budget is helping fund missioners for both.</a:t>
            </a:r>
          </a:p>
          <a:p>
            <a:pPr marL="628650" lvl="1" indent="-171450">
              <a:buFont typeface="Arial" panose="020B0604020202020204" pitchFamily="34" charset="0"/>
              <a:buChar char="•"/>
            </a:pPr>
            <a:r>
              <a:rPr lang="en-US" sz="1200" b="1" i="0" kern="1200" baseline="0" dirty="0">
                <a:solidFill>
                  <a:schemeClr val="tx1"/>
                </a:solidFill>
                <a:effectLst/>
                <a:latin typeface="+mn-lt"/>
                <a:ea typeface="+mn-ea"/>
                <a:cs typeface="+mn-cs"/>
              </a:rPr>
              <a:t>Mission Resource Support Team </a:t>
            </a:r>
            <a:r>
              <a:rPr lang="en-US" sz="1200" b="0" i="0" kern="1200" baseline="0" dirty="0">
                <a:solidFill>
                  <a:schemeClr val="tx1"/>
                </a:solidFill>
                <a:effectLst/>
                <a:latin typeface="+mn-lt"/>
                <a:ea typeface="+mn-ea"/>
                <a:cs typeface="+mn-cs"/>
              </a:rPr>
              <a:t>(MRST): is a grant that helps fund salaries in some of our mission congregations. </a:t>
            </a:r>
            <a:endParaRPr lang="en-US" baseline="0" dirty="0"/>
          </a:p>
          <a:p>
            <a:endParaRPr lang="en-US" baseline="0" dirty="0"/>
          </a:p>
        </p:txBody>
      </p:sp>
      <p:sp>
        <p:nvSpPr>
          <p:cNvPr id="4" name="Slide Number Placeholder 3"/>
          <p:cNvSpPr>
            <a:spLocks noGrp="1"/>
          </p:cNvSpPr>
          <p:nvPr>
            <p:ph type="sldNum" sz="quarter" idx="10"/>
          </p:nvPr>
        </p:nvSpPr>
        <p:spPr/>
        <p:txBody>
          <a:bodyPr/>
          <a:lstStyle/>
          <a:p>
            <a:fld id="{26FE7EAA-0A4F-C743-B46D-68F3E6162BCF}" type="slidenum">
              <a:rPr lang="en-US" smtClean="0"/>
              <a:pPr/>
              <a:t>9</a:t>
            </a:fld>
            <a:endParaRPr lang="en-US"/>
          </a:p>
        </p:txBody>
      </p:sp>
    </p:spTree>
    <p:extLst>
      <p:ext uri="{BB962C8B-B14F-4D97-AF65-F5344CB8AC3E}">
        <p14:creationId xmlns:p14="http://schemas.microsoft.com/office/powerpoint/2010/main" val="37455801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8039208D-B932-4CD6-BF18-5103C953F58D}" type="datetime1">
              <a:rPr lang="en-US" smtClean="0"/>
              <a:pPr/>
              <a:t>8/18/2025</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838EACAB-4DCB-4699-B444-66DA5216E475}"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E3799307-80B1-4662-BCA6-712ED07D0BFA}" type="datetime1">
              <a:rPr lang="en-US" smtClean="0"/>
              <a:pPr/>
              <a:t>8/18/2025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8EACAB-4DCB-4699-B444-66DA5216E47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DA36E7B-0B02-4522-B881-5E1D36FC2E8D}" type="datetime1">
              <a:rPr lang="en-US" smtClean="0"/>
              <a:pPr/>
              <a:t>8/18/2025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8EACAB-4DCB-4699-B444-66DA5216E47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B1A5E389-4BA4-4667-94D0-0B8254152208}" type="datetime1">
              <a:rPr lang="en-US" smtClean="0"/>
              <a:pPr/>
              <a:t>8/18/2025</a:t>
            </a:fld>
            <a:endParaRPr lang="en-US"/>
          </a:p>
        </p:txBody>
      </p:sp>
      <p:sp>
        <p:nvSpPr>
          <p:cNvPr id="9" name="Slide Number Placeholder 8"/>
          <p:cNvSpPr>
            <a:spLocks noGrp="1"/>
          </p:cNvSpPr>
          <p:nvPr>
            <p:ph type="sldNum" sz="quarter" idx="15"/>
          </p:nvPr>
        </p:nvSpPr>
        <p:spPr/>
        <p:txBody>
          <a:bodyPr rtlCol="0"/>
          <a:lstStyle/>
          <a:p>
            <a:fld id="{838EACAB-4DCB-4699-B444-66DA5216E475}" type="slidenum">
              <a:rPr lang="en-US" smtClean="0"/>
              <a:pPr/>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3027DC08-4534-46B7-AE4A-0A5AD012B5D6}" type="datetime1">
              <a:rPr lang="en-US" smtClean="0"/>
              <a:pPr/>
              <a:t>8/18/2025</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838EACAB-4DCB-4699-B444-66DA5216E475}"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356F1CD8-57EE-4CAF-BF2D-06A63DBA22EE}" type="datetime1">
              <a:rPr lang="en-US" smtClean="0"/>
              <a:pPr/>
              <a:t>8/18/2025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8EACAB-4DCB-4699-B444-66DA5216E475}" type="slidenum">
              <a:rPr lang="en-US" smtClean="0"/>
              <a:pPr/>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8A6A42D4-0D40-452A-9726-704B4EE453A6}" type="datetime1">
              <a:rPr lang="en-US" smtClean="0"/>
              <a:pPr/>
              <a:t>8/18/2025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38EACAB-4DCB-4699-B444-66DA5216E475}" type="slidenum">
              <a:rPr lang="en-US" smtClean="0"/>
              <a:pPr/>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B5D259E2-E859-4D69-801D-891158CC7C9E}" type="datetime1">
              <a:rPr lang="en-US" smtClean="0"/>
              <a:pPr/>
              <a:t>8/18/2025</a:t>
            </a:fld>
            <a:endParaRPr lang="en-US"/>
          </a:p>
        </p:txBody>
      </p:sp>
      <p:sp>
        <p:nvSpPr>
          <p:cNvPr id="7" name="Slide Number Placeholder 6"/>
          <p:cNvSpPr>
            <a:spLocks noGrp="1"/>
          </p:cNvSpPr>
          <p:nvPr>
            <p:ph type="sldNum" sz="quarter" idx="11"/>
          </p:nvPr>
        </p:nvSpPr>
        <p:spPr/>
        <p:txBody>
          <a:bodyPr rtlCol="0"/>
          <a:lstStyle/>
          <a:p>
            <a:fld id="{838EACAB-4DCB-4699-B444-66DA5216E475}" type="slidenum">
              <a:rPr lang="en-US" smtClean="0"/>
              <a:pPr/>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04B73A-59F9-476B-8C04-9A7FC183FDBB}" type="datetime1">
              <a:rPr lang="en-US" smtClean="0"/>
              <a:pPr/>
              <a:t>8/18/2025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8153400" y="5715000"/>
            <a:ext cx="609600" cy="521208"/>
          </a:xfrm>
        </p:spPr>
        <p:txBody>
          <a:bodyPr/>
          <a:lstStyle>
            <a:lvl1pPr>
              <a:defRPr sz="1600">
                <a:latin typeface="Segoe UI Black" pitchFamily="34" charset="0"/>
                <a:ea typeface="Segoe UI Black" pitchFamily="34" charset="0"/>
                <a:cs typeface="Segoe UI Black" pitchFamily="34" charset="0"/>
              </a:defRPr>
            </a:lvl1pPr>
          </a:lstStyle>
          <a:p>
            <a:fld id="{058D5546-39D6-4F10-A73E-790726F161E5}" type="slidenum">
              <a:rPr lang="en-US" smtClean="0"/>
              <a:pPr/>
              <a:t>‹#›</a:t>
            </a:fld>
            <a:endParaRPr lang="en-US" dirty="0"/>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683099" y="0"/>
            <a:ext cx="6460901" cy="999508"/>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17E85898-DE07-467D-9FD0-64F82AA90D5C}" type="datetime1">
              <a:rPr lang="en-US" smtClean="0"/>
              <a:pPr/>
              <a:t>8/18/2025</a:t>
            </a:fld>
            <a:endParaRPr lang="en-US"/>
          </a:p>
        </p:txBody>
      </p:sp>
      <p:sp>
        <p:nvSpPr>
          <p:cNvPr id="22" name="Slide Number Placeholder 21"/>
          <p:cNvSpPr>
            <a:spLocks noGrp="1"/>
          </p:cNvSpPr>
          <p:nvPr>
            <p:ph type="sldNum" sz="quarter" idx="15"/>
          </p:nvPr>
        </p:nvSpPr>
        <p:spPr/>
        <p:txBody>
          <a:bodyPr rtlCol="0"/>
          <a:lstStyle/>
          <a:p>
            <a:fld id="{838EACAB-4DCB-4699-B444-66DA5216E475}" type="slidenum">
              <a:rPr lang="en-US" smtClean="0"/>
              <a:pPr/>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1C40A79C-C232-4673-8699-786F08622F7B}" type="datetime1">
              <a:rPr lang="en-US" smtClean="0"/>
              <a:pPr/>
              <a:t>8/18/2025</a:t>
            </a:fld>
            <a:endParaRPr lang="en-US"/>
          </a:p>
        </p:txBody>
      </p:sp>
      <p:sp>
        <p:nvSpPr>
          <p:cNvPr id="18" name="Slide Number Placeholder 17"/>
          <p:cNvSpPr>
            <a:spLocks noGrp="1"/>
          </p:cNvSpPr>
          <p:nvPr>
            <p:ph type="sldNum" sz="quarter" idx="11"/>
          </p:nvPr>
        </p:nvSpPr>
        <p:spPr/>
        <p:txBody>
          <a:bodyPr rtlCol="0"/>
          <a:lstStyle/>
          <a:p>
            <a:fld id="{838EACAB-4DCB-4699-B444-66DA5216E475}" type="slidenum">
              <a:rPr lang="en-US" smtClean="0"/>
              <a:pPr/>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F9A2683-46DB-4E4A-AE52-31CF7F507578}" type="datetime1">
              <a:rPr lang="en-US" smtClean="0"/>
              <a:pPr/>
              <a:t>8/18/2025</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838EACAB-4DCB-4699-B444-66DA5216E47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105" r:id="rId1"/>
    <p:sldLayoutId id="2147484106" r:id="rId2"/>
    <p:sldLayoutId id="2147484107" r:id="rId3"/>
    <p:sldLayoutId id="2147484108" r:id="rId4"/>
    <p:sldLayoutId id="2147484109" r:id="rId5"/>
    <p:sldLayoutId id="2147484110" r:id="rId6"/>
    <p:sldLayoutId id="2147484111" r:id="rId7"/>
    <p:sldLayoutId id="2147484112" r:id="rId8"/>
    <p:sldLayoutId id="2147484113" r:id="rId9"/>
    <p:sldLayoutId id="2147484114" r:id="rId10"/>
    <p:sldLayoutId id="2147484115" r:id="rId11"/>
  </p:sldLayoutIdLst>
  <p:hf hdr="0" ftr="0" dt="0"/>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hyperlink" Target="http://www.episdionc.org/annual-convention" TargetMode="External"/><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295400"/>
            <a:ext cx="7696200" cy="1676399"/>
          </a:xfrm>
        </p:spPr>
        <p:txBody>
          <a:bodyPr>
            <a:noAutofit/>
          </a:bodyPr>
          <a:lstStyle/>
          <a:p>
            <a:r>
              <a:rPr lang="en-US" sz="4000" dirty="0">
                <a:latin typeface="Segoe UI Black" pitchFamily="34" charset="0"/>
                <a:ea typeface="Segoe UI Black" pitchFamily="34" charset="0"/>
                <a:cs typeface="Segoe UI Black" pitchFamily="34" charset="0"/>
              </a:rPr>
              <a:t>New Delegate Orientation</a:t>
            </a:r>
          </a:p>
        </p:txBody>
      </p:sp>
      <p:sp>
        <p:nvSpPr>
          <p:cNvPr id="3" name="Subtitle 2"/>
          <p:cNvSpPr>
            <a:spLocks noGrp="1"/>
          </p:cNvSpPr>
          <p:nvPr>
            <p:ph type="subTitle" idx="1"/>
          </p:nvPr>
        </p:nvSpPr>
        <p:spPr>
          <a:xfrm>
            <a:off x="2286000" y="3429000"/>
            <a:ext cx="6934200" cy="1752600"/>
          </a:xfrm>
        </p:spPr>
        <p:txBody>
          <a:bodyPr>
            <a:noAutofit/>
          </a:bodyPr>
          <a:lstStyle/>
          <a:p>
            <a:pPr>
              <a:lnSpc>
                <a:spcPct val="120000"/>
              </a:lnSpc>
              <a:spcBef>
                <a:spcPts val="0"/>
              </a:spcBef>
              <a:spcAft>
                <a:spcPts val="1200"/>
              </a:spcAft>
            </a:pPr>
            <a:r>
              <a:rPr lang="en-US" sz="2400" dirty="0">
                <a:latin typeface="Open Sans" pitchFamily="34" charset="0"/>
                <a:ea typeface="Open Sans" pitchFamily="34" charset="0"/>
                <a:cs typeface="Open Sans" pitchFamily="34" charset="0"/>
              </a:rPr>
              <a:t>210</a:t>
            </a:r>
            <a:r>
              <a:rPr lang="en-US" sz="2400" baseline="30000" dirty="0">
                <a:latin typeface="Open Sans" pitchFamily="34" charset="0"/>
                <a:ea typeface="Open Sans" pitchFamily="34" charset="0"/>
                <a:cs typeface="Open Sans" pitchFamily="34" charset="0"/>
              </a:rPr>
              <a:t>th</a:t>
            </a:r>
            <a:r>
              <a:rPr lang="en-US" sz="2400" dirty="0">
                <a:latin typeface="Open Sans" pitchFamily="34" charset="0"/>
                <a:ea typeface="Open Sans" pitchFamily="34" charset="0"/>
                <a:cs typeface="Open Sans" pitchFamily="34" charset="0"/>
              </a:rPr>
              <a:t> Annual Convention of the</a:t>
            </a:r>
            <a:br>
              <a:rPr lang="en-US" sz="2400" dirty="0">
                <a:latin typeface="Open Sans" pitchFamily="34" charset="0"/>
                <a:ea typeface="Open Sans" pitchFamily="34" charset="0"/>
                <a:cs typeface="Open Sans" pitchFamily="34" charset="0"/>
              </a:rPr>
            </a:br>
            <a:r>
              <a:rPr lang="en-US" sz="2400" dirty="0">
                <a:latin typeface="Open Sans" pitchFamily="34" charset="0"/>
                <a:ea typeface="Open Sans" pitchFamily="34" charset="0"/>
                <a:cs typeface="Open Sans" pitchFamily="34" charset="0"/>
              </a:rPr>
              <a:t>Episcopal Diocese of North Carolina</a:t>
            </a:r>
          </a:p>
          <a:p>
            <a:pPr>
              <a:lnSpc>
                <a:spcPct val="120000"/>
              </a:lnSpc>
              <a:spcBef>
                <a:spcPts val="0"/>
              </a:spcBef>
              <a:spcAft>
                <a:spcPts val="1200"/>
              </a:spcAft>
            </a:pPr>
            <a:endParaRPr lang="en-US" sz="2400" dirty="0">
              <a:latin typeface="Open Sans" pitchFamily="34" charset="0"/>
              <a:ea typeface="Open Sans" pitchFamily="34" charset="0"/>
              <a:cs typeface="Open Sans" pitchFamily="34" charset="0"/>
            </a:endParaRPr>
          </a:p>
          <a:p>
            <a:pPr>
              <a:lnSpc>
                <a:spcPct val="120000"/>
              </a:lnSpc>
              <a:spcBef>
                <a:spcPts val="0"/>
              </a:spcBef>
              <a:spcAft>
                <a:spcPts val="1200"/>
              </a:spcAft>
            </a:pPr>
            <a:r>
              <a:rPr lang="en-US" sz="2400" dirty="0">
                <a:latin typeface="Open Sans" pitchFamily="34" charset="0"/>
                <a:ea typeface="Open Sans" pitchFamily="34" charset="0"/>
                <a:cs typeface="Open Sans" pitchFamily="34" charset="0"/>
              </a:rPr>
              <a:t>Charles L. Till, Secretary of Convention secretary@episdionc.org</a:t>
            </a:r>
          </a:p>
        </p:txBody>
      </p:sp>
    </p:spTree>
    <p:extLst>
      <p:ext uri="{BB962C8B-B14F-4D97-AF65-F5344CB8AC3E}">
        <p14:creationId xmlns:p14="http://schemas.microsoft.com/office/powerpoint/2010/main" val="2987974399"/>
      </p:ext>
    </p:extLst>
  </p:cSld>
  <p:clrMapOvr>
    <a:masterClrMapping/>
  </p:clrMapOvr>
  <p:transition advTm="39618"/>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7200" y="914400"/>
            <a:ext cx="8229600" cy="584776"/>
          </a:xfrm>
          <a:prstGeom prst="rect">
            <a:avLst/>
          </a:prstGeom>
          <a:noFill/>
        </p:spPr>
        <p:txBody>
          <a:bodyPr wrap="square" rtlCol="0">
            <a:spAutoFit/>
          </a:bodyPr>
          <a:lstStyle/>
          <a:p>
            <a:r>
              <a:rPr lang="en-US" sz="3200" dirty="0">
                <a:latin typeface="Segoe UI Black" pitchFamily="34" charset="0"/>
                <a:ea typeface="Segoe UI Black" pitchFamily="34" charset="0"/>
                <a:cs typeface="Segoe UI Black" pitchFamily="34" charset="0"/>
              </a:rPr>
              <a:t>Presiding Officer of Convention</a:t>
            </a:r>
            <a:endParaRPr lang="en-US" sz="2400" dirty="0">
              <a:latin typeface="Segoe UI Black" pitchFamily="34" charset="0"/>
              <a:ea typeface="Segoe UI Black" pitchFamily="34" charset="0"/>
              <a:cs typeface="Segoe UI Black" pitchFamily="34" charset="0"/>
            </a:endParaRPr>
          </a:p>
        </p:txBody>
      </p:sp>
      <p:sp>
        <p:nvSpPr>
          <p:cNvPr id="4" name="TextBox 3"/>
          <p:cNvSpPr txBox="1"/>
          <p:nvPr/>
        </p:nvSpPr>
        <p:spPr>
          <a:xfrm>
            <a:off x="685800" y="1676400"/>
            <a:ext cx="7848600" cy="3200876"/>
          </a:xfrm>
          <a:prstGeom prst="rect">
            <a:avLst/>
          </a:prstGeom>
          <a:noFill/>
        </p:spPr>
        <p:txBody>
          <a:bodyPr wrap="square" rtlCol="0">
            <a:spAutoFit/>
          </a:bodyPr>
          <a:lstStyle/>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The Bishop Diocesan presides</a:t>
            </a:r>
          </a:p>
          <a:p>
            <a:pPr marL="800100" lvl="1"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Or asks another bishop to preside</a:t>
            </a:r>
          </a:p>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In the absence of bishops or at request of the Bishop Diocesan, the President of the Standing Committee presides</a:t>
            </a:r>
          </a:p>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Otherwise the Secretary presides</a:t>
            </a:r>
          </a:p>
          <a:p>
            <a:endParaRPr lang="en-US" dirty="0"/>
          </a:p>
        </p:txBody>
      </p:sp>
      <p:sp>
        <p:nvSpPr>
          <p:cNvPr id="5" name="Slide Number Placeholder 4"/>
          <p:cNvSpPr>
            <a:spLocks noGrp="1"/>
          </p:cNvSpPr>
          <p:nvPr>
            <p:ph type="sldNum" sz="quarter" idx="12"/>
          </p:nvPr>
        </p:nvSpPr>
        <p:spPr/>
        <p:txBody>
          <a:bodyPr/>
          <a:lstStyle/>
          <a:p>
            <a:fld id="{058D5546-39D6-4F10-A73E-790726F161E5}" type="slidenum">
              <a:rPr lang="en-US" smtClean="0"/>
              <a:pPr/>
              <a:t>10</a:t>
            </a:fld>
            <a:endParaRPr lang="en-US" dirty="0"/>
          </a:p>
        </p:txBody>
      </p:sp>
    </p:spTree>
    <p:extLst>
      <p:ext uri="{BB962C8B-B14F-4D97-AF65-F5344CB8AC3E}">
        <p14:creationId xmlns:p14="http://schemas.microsoft.com/office/powerpoint/2010/main" val="3604838289"/>
      </p:ext>
    </p:extLst>
  </p:cSld>
  <p:clrMapOvr>
    <a:masterClrMapping/>
  </p:clrMapOvr>
  <p:transition advTm="30088"/>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7200" y="914400"/>
            <a:ext cx="8229600" cy="584776"/>
          </a:xfrm>
          <a:prstGeom prst="rect">
            <a:avLst/>
          </a:prstGeom>
          <a:noFill/>
        </p:spPr>
        <p:txBody>
          <a:bodyPr wrap="square" rtlCol="0">
            <a:spAutoFit/>
          </a:bodyPr>
          <a:lstStyle/>
          <a:p>
            <a:r>
              <a:rPr lang="en-US" sz="3200" dirty="0">
                <a:latin typeface="Segoe UI Black" pitchFamily="34" charset="0"/>
                <a:ea typeface="Segoe UI Black" pitchFamily="34" charset="0"/>
                <a:cs typeface="Segoe UI Black" pitchFamily="34" charset="0"/>
              </a:rPr>
              <a:t>Committees of Convention</a:t>
            </a:r>
            <a:endParaRPr lang="en-US" sz="2400" dirty="0">
              <a:latin typeface="Segoe UI Black" pitchFamily="34" charset="0"/>
              <a:ea typeface="Segoe UI Black" pitchFamily="34" charset="0"/>
              <a:cs typeface="Segoe UI Black" pitchFamily="34" charset="0"/>
            </a:endParaRPr>
          </a:p>
        </p:txBody>
      </p:sp>
      <p:sp>
        <p:nvSpPr>
          <p:cNvPr id="4" name="TextBox 3"/>
          <p:cNvSpPr txBox="1"/>
          <p:nvPr/>
        </p:nvSpPr>
        <p:spPr>
          <a:xfrm>
            <a:off x="685800" y="1676400"/>
            <a:ext cx="7848600" cy="4339650"/>
          </a:xfrm>
          <a:prstGeom prst="rect">
            <a:avLst/>
          </a:prstGeom>
          <a:noFill/>
        </p:spPr>
        <p:txBody>
          <a:bodyPr wrap="square" rtlCol="0">
            <a:spAutoFit/>
          </a:bodyPr>
          <a:lstStyle/>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Committee on Dispatch of Business</a:t>
            </a:r>
          </a:p>
          <a:p>
            <a:pPr marL="800100" lvl="1"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Organizes Convention and assists the President with the agenda prior to and during Convention</a:t>
            </a:r>
          </a:p>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Committee on Credentials and Elections</a:t>
            </a:r>
          </a:p>
          <a:p>
            <a:pPr marL="742950" lvl="1" indent="-28575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Must certify a quorum (50%) in both orders before Convention may proceed to business</a:t>
            </a:r>
          </a:p>
          <a:p>
            <a:pPr marL="742950" lvl="1" indent="-28575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For clergy, quorum is calculated by who can vote</a:t>
            </a:r>
          </a:p>
          <a:p>
            <a:pPr marL="742950" lvl="1" indent="-28575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Conducts electronic balloting</a:t>
            </a:r>
          </a:p>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5 legislative committees that handle resolutions</a:t>
            </a:r>
          </a:p>
        </p:txBody>
      </p:sp>
      <p:sp>
        <p:nvSpPr>
          <p:cNvPr id="5" name="Slide Number Placeholder 4"/>
          <p:cNvSpPr>
            <a:spLocks noGrp="1"/>
          </p:cNvSpPr>
          <p:nvPr>
            <p:ph type="sldNum" sz="quarter" idx="12"/>
          </p:nvPr>
        </p:nvSpPr>
        <p:spPr/>
        <p:txBody>
          <a:bodyPr/>
          <a:lstStyle/>
          <a:p>
            <a:fld id="{058D5546-39D6-4F10-A73E-790726F161E5}" type="slidenum">
              <a:rPr lang="en-US" smtClean="0"/>
              <a:pPr/>
              <a:t>11</a:t>
            </a:fld>
            <a:endParaRPr lang="en-US" dirty="0"/>
          </a:p>
        </p:txBody>
      </p:sp>
    </p:spTree>
    <p:extLst>
      <p:ext uri="{BB962C8B-B14F-4D97-AF65-F5344CB8AC3E}">
        <p14:creationId xmlns:p14="http://schemas.microsoft.com/office/powerpoint/2010/main" val="3316406557"/>
      </p:ext>
    </p:extLst>
  </p:cSld>
  <p:clrMapOvr>
    <a:masterClrMapping/>
  </p:clrMapOvr>
  <p:transition advTm="46378"/>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7200" y="914400"/>
            <a:ext cx="8229600" cy="584776"/>
          </a:xfrm>
          <a:prstGeom prst="rect">
            <a:avLst/>
          </a:prstGeom>
          <a:noFill/>
        </p:spPr>
        <p:txBody>
          <a:bodyPr wrap="square" rtlCol="0">
            <a:spAutoFit/>
          </a:bodyPr>
          <a:lstStyle/>
          <a:p>
            <a:r>
              <a:rPr lang="en-US" sz="3200" dirty="0">
                <a:latin typeface="Segoe UI Black" pitchFamily="34" charset="0"/>
                <a:ea typeface="Segoe UI Black" pitchFamily="34" charset="0"/>
                <a:cs typeface="Segoe UI Black" pitchFamily="34" charset="0"/>
              </a:rPr>
              <a:t>Voting</a:t>
            </a:r>
            <a:endParaRPr lang="en-US" sz="2400" dirty="0">
              <a:latin typeface="Segoe UI Black" pitchFamily="34" charset="0"/>
              <a:ea typeface="Segoe UI Black" pitchFamily="34" charset="0"/>
              <a:cs typeface="Segoe UI Black" pitchFamily="34" charset="0"/>
            </a:endParaRPr>
          </a:p>
        </p:txBody>
      </p:sp>
      <p:sp>
        <p:nvSpPr>
          <p:cNvPr id="4" name="TextBox 3"/>
          <p:cNvSpPr txBox="1"/>
          <p:nvPr/>
        </p:nvSpPr>
        <p:spPr>
          <a:xfrm>
            <a:off x="685800" y="1676400"/>
            <a:ext cx="7848600" cy="4185761"/>
          </a:xfrm>
          <a:prstGeom prst="rect">
            <a:avLst/>
          </a:prstGeom>
          <a:noFill/>
        </p:spPr>
        <p:txBody>
          <a:bodyPr wrap="square" rtlCol="0">
            <a:spAutoFit/>
          </a:bodyPr>
          <a:lstStyle/>
          <a:p>
            <a:pPr marL="347472" indent="-347472">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Adoption of resolutions and parliamentary motions</a:t>
            </a:r>
          </a:p>
          <a:p>
            <a:pPr marL="804672" lvl="1" indent="-347472">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Voice, show of hands, or green/red cards</a:t>
            </a:r>
          </a:p>
          <a:p>
            <a:pPr marL="347472" indent="-347472">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Votes by orders</a:t>
            </a:r>
          </a:p>
          <a:p>
            <a:pPr marL="804672" lvl="2" indent="-347472">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Lay delegates and clergy vote separately; adoption requires a majority in each order</a:t>
            </a:r>
          </a:p>
          <a:p>
            <a:pPr marL="804672" lvl="2" indent="-347472">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Required for some items; any 10 delegates may demand a vote by orders on any other matter</a:t>
            </a:r>
          </a:p>
          <a:p>
            <a:pPr marL="804672" lvl="2" indent="-347472">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Except when written ballots are used, a vote by orders is conducted first in the lay order</a:t>
            </a:r>
          </a:p>
        </p:txBody>
      </p:sp>
      <p:sp>
        <p:nvSpPr>
          <p:cNvPr id="5" name="Slide Number Placeholder 4"/>
          <p:cNvSpPr>
            <a:spLocks noGrp="1"/>
          </p:cNvSpPr>
          <p:nvPr>
            <p:ph type="sldNum" sz="quarter" idx="12"/>
          </p:nvPr>
        </p:nvSpPr>
        <p:spPr/>
        <p:txBody>
          <a:bodyPr/>
          <a:lstStyle/>
          <a:p>
            <a:fld id="{058D5546-39D6-4F10-A73E-790726F161E5}" type="slidenum">
              <a:rPr lang="en-US" smtClean="0"/>
              <a:pPr/>
              <a:t>12</a:t>
            </a:fld>
            <a:endParaRPr lang="en-US" dirty="0"/>
          </a:p>
        </p:txBody>
      </p:sp>
    </p:spTree>
    <p:extLst>
      <p:ext uri="{BB962C8B-B14F-4D97-AF65-F5344CB8AC3E}">
        <p14:creationId xmlns:p14="http://schemas.microsoft.com/office/powerpoint/2010/main" val="420696278"/>
      </p:ext>
    </p:extLst>
  </p:cSld>
  <p:clrMapOvr>
    <a:masterClrMapping/>
  </p:clrMapOvr>
  <p:transition advTm="91788"/>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7200" y="914400"/>
            <a:ext cx="8229600" cy="584776"/>
          </a:xfrm>
          <a:prstGeom prst="rect">
            <a:avLst/>
          </a:prstGeom>
          <a:noFill/>
        </p:spPr>
        <p:txBody>
          <a:bodyPr wrap="square" rtlCol="0">
            <a:spAutoFit/>
          </a:bodyPr>
          <a:lstStyle/>
          <a:p>
            <a:r>
              <a:rPr lang="en-US" sz="3200" dirty="0">
                <a:latin typeface="Segoe UI Black" pitchFamily="34" charset="0"/>
                <a:ea typeface="Segoe UI Black" pitchFamily="34" charset="0"/>
                <a:cs typeface="Segoe UI Black" pitchFamily="34" charset="0"/>
              </a:rPr>
              <a:t>Elections</a:t>
            </a:r>
            <a:endParaRPr lang="en-US" sz="2400" dirty="0">
              <a:latin typeface="Segoe UI Black" pitchFamily="34" charset="0"/>
              <a:ea typeface="Segoe UI Black" pitchFamily="34" charset="0"/>
              <a:cs typeface="Segoe UI Black" pitchFamily="34" charset="0"/>
            </a:endParaRPr>
          </a:p>
        </p:txBody>
      </p:sp>
      <p:sp>
        <p:nvSpPr>
          <p:cNvPr id="4" name="TextBox 3"/>
          <p:cNvSpPr txBox="1"/>
          <p:nvPr/>
        </p:nvSpPr>
        <p:spPr>
          <a:xfrm>
            <a:off x="685800" y="1676400"/>
            <a:ext cx="7848600" cy="4555093"/>
          </a:xfrm>
          <a:prstGeom prst="rect">
            <a:avLst/>
          </a:prstGeom>
          <a:noFill/>
        </p:spPr>
        <p:txBody>
          <a:bodyPr wrap="square" rtlCol="0">
            <a:spAutoFit/>
          </a:bodyPr>
          <a:lstStyle/>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Diocesan Council, Standing Committee, Trustee of the University of the South (“Sewanee”), and Deputies to General Convention</a:t>
            </a:r>
          </a:p>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Nominations submitted more than 40 days before Convention are published in pre-Convention materials</a:t>
            </a:r>
          </a:p>
          <a:p>
            <a:pPr marL="800100" lvl="1"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Late nominations can be made Friday morning</a:t>
            </a:r>
          </a:p>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Elections are determined by the majority of the votes cast (not the majority of the ballots cast)</a:t>
            </a:r>
          </a:p>
          <a:p>
            <a:pPr marL="800100" lvl="1"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Usually takes multiple ballots </a:t>
            </a:r>
          </a:p>
          <a:p>
            <a:pPr marL="800100" lvl="1"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Lay delegates and clergy vote together</a:t>
            </a:r>
          </a:p>
        </p:txBody>
      </p:sp>
      <p:sp>
        <p:nvSpPr>
          <p:cNvPr id="6" name="Slide Number Placeholder 5"/>
          <p:cNvSpPr>
            <a:spLocks noGrp="1"/>
          </p:cNvSpPr>
          <p:nvPr>
            <p:ph type="sldNum" sz="quarter" idx="12"/>
          </p:nvPr>
        </p:nvSpPr>
        <p:spPr/>
        <p:txBody>
          <a:bodyPr/>
          <a:lstStyle/>
          <a:p>
            <a:fld id="{058D5546-39D6-4F10-A73E-790726F161E5}" type="slidenum">
              <a:rPr lang="en-US" smtClean="0"/>
              <a:pPr/>
              <a:t>13</a:t>
            </a:fld>
            <a:endParaRPr lang="en-US" dirty="0"/>
          </a:p>
        </p:txBody>
      </p:sp>
    </p:spTree>
    <p:extLst>
      <p:ext uri="{BB962C8B-B14F-4D97-AF65-F5344CB8AC3E}">
        <p14:creationId xmlns:p14="http://schemas.microsoft.com/office/powerpoint/2010/main" val="2849491675"/>
      </p:ext>
    </p:extLst>
  </p:cSld>
  <p:clrMapOvr>
    <a:masterClrMapping/>
  </p:clrMapOvr>
  <p:transition advTm="93418"/>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7200" y="939224"/>
            <a:ext cx="8229600" cy="584776"/>
          </a:xfrm>
          <a:prstGeom prst="rect">
            <a:avLst/>
          </a:prstGeom>
          <a:noFill/>
        </p:spPr>
        <p:txBody>
          <a:bodyPr wrap="square" rtlCol="0">
            <a:spAutoFit/>
          </a:bodyPr>
          <a:lstStyle/>
          <a:p>
            <a:r>
              <a:rPr lang="en-US" sz="3200" dirty="0">
                <a:latin typeface="Segoe UI Black" pitchFamily="34" charset="0"/>
                <a:ea typeface="Segoe UI Black" pitchFamily="34" charset="0"/>
                <a:cs typeface="Segoe UI Black" pitchFamily="34" charset="0"/>
              </a:rPr>
              <a:t>Ballot Process</a:t>
            </a:r>
            <a:endParaRPr lang="en-US" sz="2400" b="1" dirty="0">
              <a:solidFill>
                <a:srgbClr val="FF0000"/>
              </a:solidFill>
              <a:latin typeface="Segoe UI Black" pitchFamily="34" charset="0"/>
              <a:ea typeface="Segoe UI Black" pitchFamily="34" charset="0"/>
              <a:cs typeface="Segoe UI Black" pitchFamily="34" charset="0"/>
            </a:endParaRPr>
          </a:p>
        </p:txBody>
      </p:sp>
      <p:sp>
        <p:nvSpPr>
          <p:cNvPr id="4" name="TextBox 3"/>
          <p:cNvSpPr txBox="1"/>
          <p:nvPr/>
        </p:nvSpPr>
        <p:spPr>
          <a:xfrm>
            <a:off x="685800" y="1676400"/>
            <a:ext cx="7696200" cy="3293209"/>
          </a:xfrm>
          <a:prstGeom prst="rect">
            <a:avLst/>
          </a:prstGeom>
          <a:noFill/>
        </p:spPr>
        <p:txBody>
          <a:bodyPr wrap="square" rtlCol="0">
            <a:spAutoFit/>
          </a:bodyPr>
          <a:lstStyle/>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ElectionRunner.com</a:t>
            </a:r>
          </a:p>
          <a:p>
            <a:pPr marL="800100" lvl="1"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Accessible from a web browser or an app</a:t>
            </a:r>
          </a:p>
          <a:p>
            <a:pPr marL="800100" lvl="1"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Free </a:t>
            </a:r>
            <a:r>
              <a:rPr lang="en-US" sz="2400" dirty="0" err="1">
                <a:latin typeface="Open Sans" panose="020B0606030504020204" pitchFamily="34" charset="0"/>
                <a:ea typeface="Open Sans" panose="020B0606030504020204" pitchFamily="34" charset="0"/>
                <a:cs typeface="Open Sans" panose="020B0606030504020204" pitchFamily="34" charset="0"/>
              </a:rPr>
              <a:t>Wifi</a:t>
            </a:r>
            <a:r>
              <a:rPr lang="en-US" sz="2400" dirty="0">
                <a:latin typeface="Open Sans" panose="020B0606030504020204" pitchFamily="34" charset="0"/>
                <a:ea typeface="Open Sans" panose="020B0606030504020204" pitchFamily="34" charset="0"/>
                <a:cs typeface="Open Sans" panose="020B0606030504020204" pitchFamily="34" charset="0"/>
              </a:rPr>
              <a:t> at the Convention</a:t>
            </a:r>
          </a:p>
          <a:p>
            <a:pPr marL="800100" lvl="1"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Voter-id’s will be distributed to lay delegates and to clergy who have voting privileges by email prior to Convention</a:t>
            </a:r>
          </a:p>
          <a:p>
            <a:pPr marL="800100" lvl="1"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Get help at the check-in table</a:t>
            </a:r>
          </a:p>
        </p:txBody>
      </p:sp>
      <p:sp>
        <p:nvSpPr>
          <p:cNvPr id="5" name="Slide Number Placeholder 4"/>
          <p:cNvSpPr>
            <a:spLocks noGrp="1"/>
          </p:cNvSpPr>
          <p:nvPr>
            <p:ph type="sldNum" sz="quarter" idx="12"/>
          </p:nvPr>
        </p:nvSpPr>
        <p:spPr/>
        <p:txBody>
          <a:bodyPr/>
          <a:lstStyle/>
          <a:p>
            <a:fld id="{058D5546-39D6-4F10-A73E-790726F161E5}" type="slidenum">
              <a:rPr lang="en-US" smtClean="0"/>
              <a:pPr/>
              <a:t>14</a:t>
            </a:fld>
            <a:endParaRPr lang="en-US" dirty="0"/>
          </a:p>
        </p:txBody>
      </p:sp>
    </p:spTree>
    <p:extLst>
      <p:ext uri="{BB962C8B-B14F-4D97-AF65-F5344CB8AC3E}">
        <p14:creationId xmlns:p14="http://schemas.microsoft.com/office/powerpoint/2010/main" val="2849491675"/>
      </p:ext>
    </p:extLst>
  </p:cSld>
  <p:clrMapOvr>
    <a:masterClrMapping/>
  </p:clrMapOvr>
  <p:transition advTm="45128"/>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7200" y="939224"/>
            <a:ext cx="8229600" cy="584776"/>
          </a:xfrm>
          <a:prstGeom prst="rect">
            <a:avLst/>
          </a:prstGeom>
          <a:noFill/>
        </p:spPr>
        <p:txBody>
          <a:bodyPr wrap="square" rtlCol="0">
            <a:spAutoFit/>
          </a:bodyPr>
          <a:lstStyle/>
          <a:p>
            <a:r>
              <a:rPr lang="en-US" sz="3200" dirty="0">
                <a:latin typeface="Segoe UI Black" pitchFamily="34" charset="0"/>
                <a:ea typeface="Segoe UI Black" pitchFamily="34" charset="0"/>
                <a:cs typeface="Segoe UI Black" pitchFamily="34" charset="0"/>
              </a:rPr>
              <a:t>Ballot Process, cont’d.</a:t>
            </a:r>
            <a:endParaRPr lang="en-US" sz="2400" b="1" dirty="0">
              <a:solidFill>
                <a:srgbClr val="FF0000"/>
              </a:solidFill>
              <a:latin typeface="Segoe UI Black" pitchFamily="34" charset="0"/>
              <a:ea typeface="Segoe UI Black" pitchFamily="34" charset="0"/>
              <a:cs typeface="Segoe UI Black" pitchFamily="34" charset="0"/>
            </a:endParaRPr>
          </a:p>
        </p:txBody>
      </p:sp>
      <p:sp>
        <p:nvSpPr>
          <p:cNvPr id="4" name="TextBox 3"/>
          <p:cNvSpPr txBox="1"/>
          <p:nvPr/>
        </p:nvSpPr>
        <p:spPr>
          <a:xfrm>
            <a:off x="685800" y="1676400"/>
            <a:ext cx="7696200" cy="3293209"/>
          </a:xfrm>
          <a:prstGeom prst="rect">
            <a:avLst/>
          </a:prstGeom>
          <a:noFill/>
        </p:spPr>
        <p:txBody>
          <a:bodyPr wrap="square" rtlCol="0">
            <a:spAutoFit/>
          </a:bodyPr>
          <a:lstStyle/>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Trial ballot on Friday afternoon</a:t>
            </a:r>
          </a:p>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First ballot later on Friday afternoon</a:t>
            </a:r>
          </a:p>
          <a:p>
            <a:pPr marL="800100" lvl="1"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At each round of voting, the candidate list is shortened</a:t>
            </a:r>
          </a:p>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No absentee voting and no proxy voting</a:t>
            </a:r>
          </a:p>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If an alternate replaces a delegate, get a new </a:t>
            </a:r>
            <a:br>
              <a:rPr lang="en-US" sz="2400" dirty="0">
                <a:latin typeface="Open Sans" panose="020B0606030504020204" pitchFamily="34" charset="0"/>
                <a:ea typeface="Open Sans" panose="020B0606030504020204" pitchFamily="34" charset="0"/>
                <a:cs typeface="Open Sans" panose="020B0606030504020204" pitchFamily="34" charset="0"/>
              </a:rPr>
            </a:br>
            <a:r>
              <a:rPr lang="en-US" sz="2400" dirty="0">
                <a:latin typeface="Open Sans" panose="020B0606030504020204" pitchFamily="34" charset="0"/>
                <a:ea typeface="Open Sans" panose="020B0606030504020204" pitchFamily="34" charset="0"/>
                <a:cs typeface="Open Sans" panose="020B0606030504020204" pitchFamily="34" charset="0"/>
              </a:rPr>
              <a:t>Voter-id at the check-in desk</a:t>
            </a:r>
          </a:p>
        </p:txBody>
      </p:sp>
      <p:sp>
        <p:nvSpPr>
          <p:cNvPr id="5" name="Slide Number Placeholder 4"/>
          <p:cNvSpPr>
            <a:spLocks noGrp="1"/>
          </p:cNvSpPr>
          <p:nvPr>
            <p:ph type="sldNum" sz="quarter" idx="12"/>
          </p:nvPr>
        </p:nvSpPr>
        <p:spPr/>
        <p:txBody>
          <a:bodyPr/>
          <a:lstStyle/>
          <a:p>
            <a:fld id="{058D5546-39D6-4F10-A73E-790726F161E5}" type="slidenum">
              <a:rPr lang="en-US" smtClean="0"/>
              <a:pPr/>
              <a:t>15</a:t>
            </a:fld>
            <a:endParaRPr lang="en-US" dirty="0"/>
          </a:p>
        </p:txBody>
      </p:sp>
    </p:spTree>
    <p:extLst>
      <p:ext uri="{BB962C8B-B14F-4D97-AF65-F5344CB8AC3E}">
        <p14:creationId xmlns:p14="http://schemas.microsoft.com/office/powerpoint/2010/main" val="2849491675"/>
      </p:ext>
    </p:extLst>
  </p:cSld>
  <p:clrMapOvr>
    <a:masterClrMapping/>
  </p:clrMapOvr>
  <p:transition advTm="86218"/>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914400"/>
            <a:ext cx="8229600" cy="584776"/>
          </a:xfrm>
          <a:prstGeom prst="rect">
            <a:avLst/>
          </a:prstGeom>
          <a:noFill/>
        </p:spPr>
        <p:txBody>
          <a:bodyPr wrap="square" rtlCol="0">
            <a:spAutoFit/>
          </a:bodyPr>
          <a:lstStyle/>
          <a:p>
            <a:r>
              <a:rPr lang="en-US" sz="3200" dirty="0">
                <a:latin typeface="Segoe UI Black" pitchFamily="34" charset="0"/>
                <a:ea typeface="Segoe UI Black" pitchFamily="34" charset="0"/>
                <a:cs typeface="Segoe UI Black" pitchFamily="34" charset="0"/>
              </a:rPr>
              <a:t>Diocesan Council</a:t>
            </a:r>
            <a:endParaRPr lang="en-US" sz="2400" dirty="0">
              <a:latin typeface="Segoe UI Black" pitchFamily="34" charset="0"/>
              <a:ea typeface="Segoe UI Black" pitchFamily="34" charset="0"/>
              <a:cs typeface="Segoe UI Black" pitchFamily="34" charset="0"/>
            </a:endParaRPr>
          </a:p>
        </p:txBody>
      </p:sp>
      <p:sp>
        <p:nvSpPr>
          <p:cNvPr id="3" name="TextBox 2"/>
          <p:cNvSpPr txBox="1"/>
          <p:nvPr/>
        </p:nvSpPr>
        <p:spPr>
          <a:xfrm>
            <a:off x="609600" y="1676400"/>
            <a:ext cx="7848600" cy="2985433"/>
          </a:xfrm>
          <a:prstGeom prst="rect">
            <a:avLst/>
          </a:prstGeom>
          <a:noFill/>
        </p:spPr>
        <p:txBody>
          <a:bodyPr wrap="square" rtlCol="0">
            <a:spAutoFit/>
          </a:bodyPr>
          <a:lstStyle/>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Created by Convention</a:t>
            </a:r>
          </a:p>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“Convention in recess” or “Vestry of the Diocese”</a:t>
            </a:r>
          </a:p>
          <a:p>
            <a:pPr marL="342900" indent="-342900">
              <a:spcAft>
                <a:spcPts val="1200"/>
              </a:spcAft>
              <a:buFont typeface="Wingdings" pitchFamily="2" charset="2"/>
              <a:buChar char="§"/>
            </a:pPr>
            <a:r>
              <a:rPr lang="en-US" sz="2400" dirty="0">
                <a:latin typeface="Open Sans" panose="020B0606030504020204" pitchFamily="34" charset="0"/>
              </a:rPr>
              <a:t>Chairperson is the Bishop Diocesan</a:t>
            </a:r>
          </a:p>
          <a:p>
            <a:pPr marL="342900" indent="-342900">
              <a:spcAft>
                <a:spcPts val="1200"/>
              </a:spcAft>
              <a:buFont typeface="Wingdings" pitchFamily="2" charset="2"/>
              <a:buChar char="§"/>
            </a:pPr>
            <a:r>
              <a:rPr lang="en-US" sz="2400" dirty="0">
                <a:latin typeface="Open Sans" panose="020B0606030504020204" pitchFamily="34" charset="0"/>
              </a:rPr>
              <a:t>Meets 8 times a year</a:t>
            </a:r>
          </a:p>
          <a:p>
            <a:pPr marL="342900" indent="-342900">
              <a:spcAft>
                <a:spcPts val="1200"/>
              </a:spcAft>
              <a:buFont typeface="Wingdings" pitchFamily="2" charset="2"/>
              <a:buChar char="§"/>
            </a:pPr>
            <a:r>
              <a:rPr lang="en-US" sz="2400" dirty="0">
                <a:latin typeface="Open Sans" panose="020B0606030504020204" pitchFamily="34" charset="0"/>
              </a:rPr>
              <a:t>9 lay, 6 clergy who serve staggered 3-year terms</a:t>
            </a:r>
          </a:p>
          <a:p>
            <a:pPr marL="342900" indent="-342900">
              <a:spcAft>
                <a:spcPts val="1200"/>
              </a:spcAft>
            </a:pPr>
            <a:endParaRPr lang="en-US" dirty="0"/>
          </a:p>
        </p:txBody>
      </p:sp>
      <p:sp>
        <p:nvSpPr>
          <p:cNvPr id="4" name="Slide Number Placeholder 3"/>
          <p:cNvSpPr>
            <a:spLocks noGrp="1"/>
          </p:cNvSpPr>
          <p:nvPr>
            <p:ph type="sldNum" sz="quarter" idx="12"/>
          </p:nvPr>
        </p:nvSpPr>
        <p:spPr/>
        <p:txBody>
          <a:bodyPr/>
          <a:lstStyle/>
          <a:p>
            <a:fld id="{058D5546-39D6-4F10-A73E-790726F161E5}" type="slidenum">
              <a:rPr lang="en-US" smtClean="0"/>
              <a:pPr/>
              <a:t>16</a:t>
            </a:fld>
            <a:endParaRPr lang="en-US" dirty="0"/>
          </a:p>
        </p:txBody>
      </p:sp>
    </p:spTree>
  </p:cSld>
  <p:clrMapOvr>
    <a:masterClrMapping/>
  </p:clrMapOvr>
  <p:transition advTm="61958"/>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914400"/>
            <a:ext cx="8229600" cy="584776"/>
          </a:xfrm>
          <a:prstGeom prst="rect">
            <a:avLst/>
          </a:prstGeom>
          <a:noFill/>
        </p:spPr>
        <p:txBody>
          <a:bodyPr wrap="square" rtlCol="0">
            <a:spAutoFit/>
          </a:bodyPr>
          <a:lstStyle/>
          <a:p>
            <a:r>
              <a:rPr lang="en-US" sz="3200" dirty="0">
                <a:latin typeface="Segoe UI Black" pitchFamily="34" charset="0"/>
                <a:ea typeface="Segoe UI Black" pitchFamily="34" charset="0"/>
                <a:cs typeface="Segoe UI Black" pitchFamily="34" charset="0"/>
              </a:rPr>
              <a:t>Diocesan Council, cont’d.</a:t>
            </a:r>
            <a:endParaRPr lang="en-US" sz="2400" dirty="0">
              <a:latin typeface="Segoe UI Black" pitchFamily="34" charset="0"/>
              <a:ea typeface="Segoe UI Black" pitchFamily="34" charset="0"/>
              <a:cs typeface="Segoe UI Black" pitchFamily="34" charset="0"/>
            </a:endParaRPr>
          </a:p>
        </p:txBody>
      </p:sp>
      <p:sp>
        <p:nvSpPr>
          <p:cNvPr id="3" name="TextBox 2"/>
          <p:cNvSpPr txBox="1"/>
          <p:nvPr/>
        </p:nvSpPr>
        <p:spPr>
          <a:xfrm>
            <a:off x="609600" y="1676400"/>
            <a:ext cx="7848600" cy="4339650"/>
          </a:xfrm>
          <a:prstGeom prst="rect">
            <a:avLst/>
          </a:prstGeom>
          <a:noFill/>
        </p:spPr>
        <p:txBody>
          <a:bodyPr wrap="square" rtlCol="0">
            <a:spAutoFit/>
          </a:bodyPr>
          <a:lstStyle/>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Examples of functions</a:t>
            </a:r>
          </a:p>
          <a:p>
            <a:pPr marL="800100" lvl="1"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Oversee current year budget </a:t>
            </a:r>
          </a:p>
          <a:p>
            <a:pPr marL="800100" lvl="1"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Develop next year’s budget</a:t>
            </a:r>
          </a:p>
          <a:p>
            <a:pPr marL="800100" lvl="1"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Oversee Chartered Committees</a:t>
            </a:r>
          </a:p>
          <a:p>
            <a:pPr marL="800100" lvl="1"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Consider changes to diocesan structures and programs</a:t>
            </a:r>
          </a:p>
          <a:p>
            <a:pPr marL="800100" lvl="1"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Allocate proceeds from sales of diocesan properties</a:t>
            </a:r>
          </a:p>
          <a:p>
            <a:pPr marL="800100" lvl="1"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Study of the demographics of the Diocese</a:t>
            </a:r>
          </a:p>
        </p:txBody>
      </p:sp>
      <p:sp>
        <p:nvSpPr>
          <p:cNvPr id="4" name="Slide Number Placeholder 3"/>
          <p:cNvSpPr>
            <a:spLocks noGrp="1"/>
          </p:cNvSpPr>
          <p:nvPr>
            <p:ph type="sldNum" sz="quarter" idx="12"/>
          </p:nvPr>
        </p:nvSpPr>
        <p:spPr/>
        <p:txBody>
          <a:bodyPr/>
          <a:lstStyle/>
          <a:p>
            <a:fld id="{058D5546-39D6-4F10-A73E-790726F161E5}" type="slidenum">
              <a:rPr lang="en-US" smtClean="0"/>
              <a:pPr/>
              <a:t>17</a:t>
            </a:fld>
            <a:endParaRPr lang="en-US" dirty="0"/>
          </a:p>
        </p:txBody>
      </p:sp>
    </p:spTree>
  </p:cSld>
  <p:clrMapOvr>
    <a:masterClrMapping/>
  </p:clrMapOvr>
  <p:transition advTm="33418"/>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914400"/>
            <a:ext cx="8229600" cy="584776"/>
          </a:xfrm>
          <a:prstGeom prst="rect">
            <a:avLst/>
          </a:prstGeom>
          <a:noFill/>
        </p:spPr>
        <p:txBody>
          <a:bodyPr wrap="square" rtlCol="0">
            <a:spAutoFit/>
          </a:bodyPr>
          <a:lstStyle/>
          <a:p>
            <a:r>
              <a:rPr lang="en-US" sz="3200" dirty="0">
                <a:latin typeface="Segoe UI Black" pitchFamily="34" charset="0"/>
                <a:ea typeface="Segoe UI Black" pitchFamily="34" charset="0"/>
                <a:cs typeface="Segoe UI Black" pitchFamily="34" charset="0"/>
              </a:rPr>
              <a:t>Standing Committee</a:t>
            </a:r>
            <a:endParaRPr lang="en-US" sz="2400" dirty="0">
              <a:latin typeface="Segoe UI Black" pitchFamily="34" charset="0"/>
              <a:ea typeface="Segoe UI Black" pitchFamily="34" charset="0"/>
              <a:cs typeface="Segoe UI Black" pitchFamily="34" charset="0"/>
            </a:endParaRPr>
          </a:p>
        </p:txBody>
      </p:sp>
      <p:sp>
        <p:nvSpPr>
          <p:cNvPr id="3" name="TextBox 2"/>
          <p:cNvSpPr txBox="1"/>
          <p:nvPr/>
        </p:nvSpPr>
        <p:spPr>
          <a:xfrm>
            <a:off x="609600" y="1676401"/>
            <a:ext cx="7848600" cy="4493538"/>
          </a:xfrm>
          <a:prstGeom prst="rect">
            <a:avLst/>
          </a:prstGeom>
          <a:noFill/>
        </p:spPr>
        <p:txBody>
          <a:bodyPr wrap="square" rtlCol="0">
            <a:spAutoFit/>
          </a:bodyPr>
          <a:lstStyle/>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Required by TEC for specific functions; examples</a:t>
            </a:r>
          </a:p>
          <a:p>
            <a:pPr marL="800100" lvl="1"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Ecclesiastical Authority in absence of a bishop </a:t>
            </a:r>
          </a:p>
          <a:p>
            <a:pPr marL="800100" lvl="1"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Consents to ordinations of bishops in TEC and to ordination of deacons and priests in this Diocese</a:t>
            </a:r>
          </a:p>
          <a:p>
            <a:pPr marL="800100" lvl="1"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Approves real estate transactions</a:t>
            </a:r>
          </a:p>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Council of Advice to the Bishop Diocesan</a:t>
            </a:r>
          </a:p>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Elects its own President</a:t>
            </a:r>
          </a:p>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Meets monthly</a:t>
            </a:r>
          </a:p>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4 lay, 5 clergy who serve staggered 3-year terms</a:t>
            </a:r>
            <a:endParaRPr lang="en-US" dirty="0"/>
          </a:p>
        </p:txBody>
      </p:sp>
      <p:sp>
        <p:nvSpPr>
          <p:cNvPr id="4" name="Slide Number Placeholder 3"/>
          <p:cNvSpPr>
            <a:spLocks noGrp="1"/>
          </p:cNvSpPr>
          <p:nvPr>
            <p:ph type="sldNum" sz="quarter" idx="12"/>
          </p:nvPr>
        </p:nvSpPr>
        <p:spPr/>
        <p:txBody>
          <a:bodyPr/>
          <a:lstStyle/>
          <a:p>
            <a:fld id="{058D5546-39D6-4F10-A73E-790726F161E5}" type="slidenum">
              <a:rPr lang="en-US" smtClean="0"/>
              <a:pPr/>
              <a:t>18</a:t>
            </a:fld>
            <a:endParaRPr lang="en-US" dirty="0"/>
          </a:p>
        </p:txBody>
      </p:sp>
    </p:spTree>
  </p:cSld>
  <p:clrMapOvr>
    <a:masterClrMapping/>
  </p:clrMapOvr>
  <p:transition advTm="74358"/>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7200" y="914400"/>
            <a:ext cx="8229600" cy="584776"/>
          </a:xfrm>
          <a:prstGeom prst="rect">
            <a:avLst/>
          </a:prstGeom>
          <a:noFill/>
        </p:spPr>
        <p:txBody>
          <a:bodyPr wrap="square" rtlCol="0">
            <a:spAutoFit/>
          </a:bodyPr>
          <a:lstStyle/>
          <a:p>
            <a:r>
              <a:rPr lang="en-US" sz="3200" dirty="0">
                <a:latin typeface="Segoe UI Black" pitchFamily="34" charset="0"/>
                <a:ea typeface="Segoe UI Black" pitchFamily="34" charset="0"/>
                <a:cs typeface="Segoe UI Black" pitchFamily="34" charset="0"/>
              </a:rPr>
              <a:t>Mission and Ministry Budget for 2026</a:t>
            </a:r>
            <a:endParaRPr lang="en-US" sz="2400" dirty="0">
              <a:latin typeface="Segoe UI Black" pitchFamily="34" charset="0"/>
              <a:ea typeface="Segoe UI Black" pitchFamily="34" charset="0"/>
              <a:cs typeface="Segoe UI Black" pitchFamily="34" charset="0"/>
            </a:endParaRPr>
          </a:p>
        </p:txBody>
      </p:sp>
      <p:sp>
        <p:nvSpPr>
          <p:cNvPr id="4" name="TextBox 3"/>
          <p:cNvSpPr txBox="1"/>
          <p:nvPr/>
        </p:nvSpPr>
        <p:spPr>
          <a:xfrm>
            <a:off x="685800" y="1676400"/>
            <a:ext cx="7848600" cy="2769989"/>
          </a:xfrm>
          <a:prstGeom prst="rect">
            <a:avLst/>
          </a:prstGeom>
          <a:noFill/>
        </p:spPr>
        <p:txBody>
          <a:bodyPr wrap="square" rtlCol="0">
            <a:spAutoFit/>
          </a:bodyPr>
          <a:lstStyle/>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About $5 million</a:t>
            </a:r>
          </a:p>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Income is primarily the Fair Share payments from churches</a:t>
            </a:r>
          </a:p>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Described in webinars during October</a:t>
            </a:r>
          </a:p>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Convention also adopts the Fair Share percentage to be used in 2027</a:t>
            </a:r>
          </a:p>
        </p:txBody>
      </p:sp>
      <p:sp>
        <p:nvSpPr>
          <p:cNvPr id="5" name="Slide Number Placeholder 4"/>
          <p:cNvSpPr>
            <a:spLocks noGrp="1"/>
          </p:cNvSpPr>
          <p:nvPr>
            <p:ph type="sldNum" sz="quarter" idx="12"/>
          </p:nvPr>
        </p:nvSpPr>
        <p:spPr/>
        <p:txBody>
          <a:bodyPr/>
          <a:lstStyle/>
          <a:p>
            <a:fld id="{058D5546-39D6-4F10-A73E-790726F161E5}" type="slidenum">
              <a:rPr lang="en-US" smtClean="0"/>
              <a:pPr/>
              <a:t>19</a:t>
            </a:fld>
            <a:endParaRPr lang="en-US" dirty="0"/>
          </a:p>
        </p:txBody>
      </p:sp>
    </p:spTree>
    <p:extLst>
      <p:ext uri="{BB962C8B-B14F-4D97-AF65-F5344CB8AC3E}">
        <p14:creationId xmlns:p14="http://schemas.microsoft.com/office/powerpoint/2010/main" val="2849491675"/>
      </p:ext>
    </p:extLst>
  </p:cSld>
  <p:clrMapOvr>
    <a:masterClrMapping/>
  </p:clrMapOvr>
  <p:transition advTm="67908"/>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7200" y="914400"/>
            <a:ext cx="8305800" cy="584775"/>
          </a:xfrm>
          <a:prstGeom prst="rect">
            <a:avLst/>
          </a:prstGeom>
          <a:noFill/>
        </p:spPr>
        <p:txBody>
          <a:bodyPr wrap="square" rtlCol="0">
            <a:spAutoFit/>
          </a:bodyPr>
          <a:lstStyle/>
          <a:p>
            <a:r>
              <a:rPr lang="en-US" sz="3200" dirty="0">
                <a:latin typeface="Segoe UI Black" pitchFamily="34" charset="0"/>
                <a:ea typeface="Segoe UI Black" pitchFamily="34" charset="0"/>
                <a:cs typeface="Segoe UI Black" pitchFamily="34" charset="0"/>
              </a:rPr>
              <a:t>What’s new for 2025</a:t>
            </a:r>
          </a:p>
        </p:txBody>
      </p:sp>
      <p:sp>
        <p:nvSpPr>
          <p:cNvPr id="4" name="TextBox 3"/>
          <p:cNvSpPr txBox="1"/>
          <p:nvPr/>
        </p:nvSpPr>
        <p:spPr>
          <a:xfrm>
            <a:off x="533400" y="1905000"/>
            <a:ext cx="7924800" cy="4555093"/>
          </a:xfrm>
          <a:prstGeom prst="rect">
            <a:avLst/>
          </a:prstGeom>
          <a:noFill/>
        </p:spPr>
        <p:txBody>
          <a:bodyPr wrap="square" rtlCol="0">
            <a:spAutoFit/>
          </a:bodyPr>
          <a:lstStyle/>
          <a:p>
            <a:pPr marL="285750" indent="-28575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Elect deputation to the 82nd General Convention</a:t>
            </a:r>
          </a:p>
          <a:p>
            <a:pPr marL="285750" indent="-28575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Hold legislative committee hearings on Zoom prior to Convention </a:t>
            </a:r>
          </a:p>
          <a:p>
            <a:pPr marL="285750" indent="-28575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Move some activities historically on Saturday to Friday afternoon</a:t>
            </a:r>
          </a:p>
          <a:p>
            <a:pPr marL="285750" indent="-28575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Eucharist starts at 9:45 am Friday</a:t>
            </a:r>
          </a:p>
          <a:p>
            <a:pPr marL="285750" indent="-28575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Morning Prayer starts at 8:00 am Saturday, and Convention will come to order at 8:30 am</a:t>
            </a:r>
          </a:p>
          <a:p>
            <a:pPr marL="285750" indent="-28575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Convention will adjourn at approximately 12:30 pm Saturday, with no lunch provided</a:t>
            </a:r>
          </a:p>
        </p:txBody>
      </p:sp>
      <p:sp>
        <p:nvSpPr>
          <p:cNvPr id="5" name="Slide Number Placeholder 4"/>
          <p:cNvSpPr>
            <a:spLocks noGrp="1"/>
          </p:cNvSpPr>
          <p:nvPr>
            <p:ph type="sldNum" sz="quarter" idx="12"/>
          </p:nvPr>
        </p:nvSpPr>
        <p:spPr/>
        <p:txBody>
          <a:bodyPr/>
          <a:lstStyle/>
          <a:p>
            <a:fld id="{058D5546-39D6-4F10-A73E-790726F161E5}" type="slidenum">
              <a:rPr lang="en-US" smtClean="0"/>
              <a:pPr/>
              <a:t>2</a:t>
            </a:fld>
            <a:endParaRPr lang="en-US" dirty="0"/>
          </a:p>
        </p:txBody>
      </p:sp>
    </p:spTree>
    <p:extLst>
      <p:ext uri="{BB962C8B-B14F-4D97-AF65-F5344CB8AC3E}">
        <p14:creationId xmlns:p14="http://schemas.microsoft.com/office/powerpoint/2010/main" val="3717618634"/>
      </p:ext>
    </p:extLst>
  </p:cSld>
  <p:clrMapOvr>
    <a:masterClrMapping/>
  </p:clrMapOvr>
  <p:transition advTm="72738"/>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7200" y="914400"/>
            <a:ext cx="8229600" cy="584776"/>
          </a:xfrm>
          <a:prstGeom prst="rect">
            <a:avLst/>
          </a:prstGeom>
          <a:noFill/>
        </p:spPr>
        <p:txBody>
          <a:bodyPr wrap="square" rtlCol="0">
            <a:spAutoFit/>
          </a:bodyPr>
          <a:lstStyle/>
          <a:p>
            <a:r>
              <a:rPr lang="en-US" sz="3200" dirty="0">
                <a:latin typeface="Segoe UI Black" pitchFamily="34" charset="0"/>
                <a:ea typeface="Segoe UI Black" pitchFamily="34" charset="0"/>
                <a:cs typeface="Segoe UI Black" pitchFamily="34" charset="0"/>
              </a:rPr>
              <a:t>Resolutions</a:t>
            </a:r>
            <a:endParaRPr lang="en-US" sz="2400" dirty="0">
              <a:latin typeface="Segoe UI Black" pitchFamily="34" charset="0"/>
              <a:ea typeface="Segoe UI Black" pitchFamily="34" charset="0"/>
              <a:cs typeface="Segoe UI Black" pitchFamily="34" charset="0"/>
            </a:endParaRPr>
          </a:p>
        </p:txBody>
      </p:sp>
      <p:sp>
        <p:nvSpPr>
          <p:cNvPr id="4" name="TextBox 3"/>
          <p:cNvSpPr txBox="1"/>
          <p:nvPr/>
        </p:nvSpPr>
        <p:spPr>
          <a:xfrm>
            <a:off x="685800" y="1676400"/>
            <a:ext cx="7848600" cy="4924425"/>
          </a:xfrm>
          <a:prstGeom prst="rect">
            <a:avLst/>
          </a:prstGeom>
          <a:noFill/>
        </p:spPr>
        <p:txBody>
          <a:bodyPr wrap="square" rtlCol="0">
            <a:spAutoFit/>
          </a:bodyPr>
          <a:lstStyle/>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Express the will, judgment, or hope of Convention</a:t>
            </a:r>
          </a:p>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Along with resolutions of General Convention, articulate the positions of the Diocese to the public and various stakeholders</a:t>
            </a:r>
          </a:p>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Submit matters to General Convention </a:t>
            </a:r>
          </a:p>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Provide guidance to diocesan entities, staff, churches of the Diocese, and individual Episcopalians</a:t>
            </a:r>
          </a:p>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Long-term, obligatory items are usually effected by amendments to Canons, not resolutions</a:t>
            </a:r>
          </a:p>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Submitted by Officers or members of Convention</a:t>
            </a:r>
            <a:br>
              <a:rPr lang="en-US" sz="2400" dirty="0">
                <a:latin typeface="Open Sans" panose="020B0606030504020204" pitchFamily="34" charset="0"/>
                <a:ea typeface="Open Sans" panose="020B0606030504020204" pitchFamily="34" charset="0"/>
                <a:cs typeface="Open Sans" panose="020B0606030504020204" pitchFamily="34" charset="0"/>
              </a:rPr>
            </a:br>
            <a:r>
              <a:rPr lang="en-US" sz="2400" dirty="0">
                <a:latin typeface="Open Sans" panose="020B0606030504020204" pitchFamily="34" charset="0"/>
                <a:ea typeface="Open Sans" panose="020B0606030504020204" pitchFamily="34" charset="0"/>
                <a:cs typeface="Open Sans" panose="020B0606030504020204" pitchFamily="34" charset="0"/>
              </a:rPr>
              <a:t>or by diocesan commissions and committees</a:t>
            </a:r>
          </a:p>
        </p:txBody>
      </p:sp>
      <p:sp>
        <p:nvSpPr>
          <p:cNvPr id="6" name="Slide Number Placeholder 5"/>
          <p:cNvSpPr>
            <a:spLocks noGrp="1"/>
          </p:cNvSpPr>
          <p:nvPr>
            <p:ph type="sldNum" sz="quarter" idx="12"/>
          </p:nvPr>
        </p:nvSpPr>
        <p:spPr/>
        <p:txBody>
          <a:bodyPr/>
          <a:lstStyle/>
          <a:p>
            <a:fld id="{058D5546-39D6-4F10-A73E-790726F161E5}" type="slidenum">
              <a:rPr lang="en-US" smtClean="0"/>
              <a:pPr/>
              <a:t>20</a:t>
            </a:fld>
            <a:endParaRPr lang="en-US" dirty="0"/>
          </a:p>
        </p:txBody>
      </p:sp>
    </p:spTree>
    <p:extLst>
      <p:ext uri="{BB962C8B-B14F-4D97-AF65-F5344CB8AC3E}">
        <p14:creationId xmlns:p14="http://schemas.microsoft.com/office/powerpoint/2010/main" val="2169879272"/>
      </p:ext>
    </p:extLst>
  </p:cSld>
  <p:clrMapOvr>
    <a:masterClrMapping/>
  </p:clrMapOvr>
  <p:transition advTm="48988"/>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7200" y="914400"/>
            <a:ext cx="8229600" cy="584776"/>
          </a:xfrm>
          <a:prstGeom prst="rect">
            <a:avLst/>
          </a:prstGeom>
          <a:noFill/>
        </p:spPr>
        <p:txBody>
          <a:bodyPr wrap="square" rtlCol="0">
            <a:spAutoFit/>
          </a:bodyPr>
          <a:lstStyle/>
          <a:p>
            <a:r>
              <a:rPr lang="en-US" sz="3200" dirty="0">
                <a:latin typeface="Segoe UI Black" pitchFamily="34" charset="0"/>
                <a:ea typeface="Segoe UI Black" pitchFamily="34" charset="0"/>
                <a:cs typeface="Segoe UI Black" pitchFamily="34" charset="0"/>
              </a:rPr>
              <a:t>Drafting of Resolutions</a:t>
            </a:r>
            <a:endParaRPr lang="en-US" sz="2400" dirty="0">
              <a:latin typeface="Segoe UI Black" pitchFamily="34" charset="0"/>
              <a:ea typeface="Segoe UI Black" pitchFamily="34" charset="0"/>
              <a:cs typeface="Segoe UI Black" pitchFamily="34" charset="0"/>
            </a:endParaRPr>
          </a:p>
        </p:txBody>
      </p:sp>
      <p:sp>
        <p:nvSpPr>
          <p:cNvPr id="4" name="TextBox 3"/>
          <p:cNvSpPr txBox="1"/>
          <p:nvPr/>
        </p:nvSpPr>
        <p:spPr>
          <a:xfrm>
            <a:off x="685800" y="1676400"/>
            <a:ext cx="7848600" cy="4708981"/>
          </a:xfrm>
          <a:prstGeom prst="rect">
            <a:avLst/>
          </a:prstGeom>
          <a:noFill/>
        </p:spPr>
        <p:txBody>
          <a:bodyPr wrap="square" rtlCol="0">
            <a:spAutoFit/>
          </a:bodyPr>
          <a:lstStyle/>
          <a:p>
            <a:pPr marL="347472" indent="-347472">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“Whereas” clauses are not used</a:t>
            </a:r>
          </a:p>
          <a:p>
            <a:pPr marL="347472" indent="-347472">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The author may append a “Comment” section as explanation</a:t>
            </a:r>
          </a:p>
          <a:p>
            <a:pPr marL="804672" lvl="1" indent="-347472">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Not part of the resolution</a:t>
            </a:r>
          </a:p>
          <a:p>
            <a:pPr marL="804672" lvl="1" indent="-347472">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Not subject to debate or amendment</a:t>
            </a:r>
          </a:p>
          <a:p>
            <a:pPr marL="804672" lvl="1" indent="-347472">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Not published in the Acts of Convention or the Journal of Convention</a:t>
            </a:r>
          </a:p>
          <a:p>
            <a:pPr marL="347472" indent="-347472">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Resolutions are most easily processed when they are clear, concise, and grammatically correct</a:t>
            </a:r>
          </a:p>
          <a:p>
            <a:pPr marL="804672" lvl="1" indent="-347472">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Secretary willing to assist </a:t>
            </a:r>
          </a:p>
        </p:txBody>
      </p:sp>
      <p:sp>
        <p:nvSpPr>
          <p:cNvPr id="5" name="Slide Number Placeholder 4"/>
          <p:cNvSpPr>
            <a:spLocks noGrp="1"/>
          </p:cNvSpPr>
          <p:nvPr>
            <p:ph type="sldNum" sz="quarter" idx="12"/>
          </p:nvPr>
        </p:nvSpPr>
        <p:spPr/>
        <p:txBody>
          <a:bodyPr/>
          <a:lstStyle/>
          <a:p>
            <a:fld id="{058D5546-39D6-4F10-A73E-790726F161E5}" type="slidenum">
              <a:rPr lang="en-US" smtClean="0"/>
              <a:pPr/>
              <a:t>21</a:t>
            </a:fld>
            <a:endParaRPr lang="en-US" dirty="0"/>
          </a:p>
        </p:txBody>
      </p:sp>
    </p:spTree>
    <p:extLst>
      <p:ext uri="{BB962C8B-B14F-4D97-AF65-F5344CB8AC3E}">
        <p14:creationId xmlns:p14="http://schemas.microsoft.com/office/powerpoint/2010/main" val="382644201"/>
      </p:ext>
    </p:extLst>
  </p:cSld>
  <p:clrMapOvr>
    <a:masterClrMapping/>
  </p:clrMapOvr>
  <p:transition advTm="77608"/>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7200" y="914400"/>
            <a:ext cx="8229600" cy="584776"/>
          </a:xfrm>
          <a:prstGeom prst="rect">
            <a:avLst/>
          </a:prstGeom>
          <a:noFill/>
        </p:spPr>
        <p:txBody>
          <a:bodyPr wrap="square" rtlCol="0">
            <a:spAutoFit/>
          </a:bodyPr>
          <a:lstStyle/>
          <a:p>
            <a:r>
              <a:rPr lang="en-US" sz="3200" dirty="0">
                <a:latin typeface="Segoe UI Black" pitchFamily="34" charset="0"/>
                <a:ea typeface="Segoe UI Black" pitchFamily="34" charset="0"/>
                <a:cs typeface="Segoe UI Black" pitchFamily="34" charset="0"/>
              </a:rPr>
              <a:t>Submission of Resolutions</a:t>
            </a:r>
            <a:endParaRPr lang="en-US" sz="2400" dirty="0">
              <a:latin typeface="Segoe UI Black" pitchFamily="34" charset="0"/>
              <a:ea typeface="Segoe UI Black" pitchFamily="34" charset="0"/>
              <a:cs typeface="Segoe UI Black" pitchFamily="34" charset="0"/>
            </a:endParaRPr>
          </a:p>
        </p:txBody>
      </p:sp>
      <p:sp>
        <p:nvSpPr>
          <p:cNvPr id="4" name="TextBox 3"/>
          <p:cNvSpPr txBox="1"/>
          <p:nvPr/>
        </p:nvSpPr>
        <p:spPr>
          <a:xfrm>
            <a:off x="685800" y="1676400"/>
            <a:ext cx="7848600" cy="4401205"/>
          </a:xfrm>
          <a:prstGeom prst="rect">
            <a:avLst/>
          </a:prstGeom>
          <a:noFill/>
        </p:spPr>
        <p:txBody>
          <a:bodyPr wrap="square" rtlCol="0">
            <a:spAutoFit/>
          </a:bodyPr>
          <a:lstStyle/>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Resolutions submitted more than 40 days before Convention are published in pre-Convention materials</a:t>
            </a:r>
          </a:p>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Late resolutions may be offered at the first legislative session, but</a:t>
            </a:r>
          </a:p>
          <a:p>
            <a:pPr marL="800100" lvl="1"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Requires 2/3 vote of Convention to be entered into consideration</a:t>
            </a:r>
          </a:p>
          <a:p>
            <a:pPr marL="800100" lvl="1"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May not amend the Constitution, Canons, or Rules of Order</a:t>
            </a:r>
          </a:p>
          <a:p>
            <a:pPr marL="800100" lvl="1"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Referred to Committee on Dispatch of Business for action without a public hearing at Convention</a:t>
            </a:r>
          </a:p>
        </p:txBody>
      </p:sp>
      <p:sp>
        <p:nvSpPr>
          <p:cNvPr id="6" name="Slide Number Placeholder 5"/>
          <p:cNvSpPr>
            <a:spLocks noGrp="1"/>
          </p:cNvSpPr>
          <p:nvPr>
            <p:ph type="sldNum" sz="quarter" idx="12"/>
          </p:nvPr>
        </p:nvSpPr>
        <p:spPr/>
        <p:txBody>
          <a:bodyPr/>
          <a:lstStyle/>
          <a:p>
            <a:fld id="{058D5546-39D6-4F10-A73E-790726F161E5}" type="slidenum">
              <a:rPr lang="en-US" smtClean="0"/>
              <a:pPr/>
              <a:t>22</a:t>
            </a:fld>
            <a:endParaRPr lang="en-US" dirty="0"/>
          </a:p>
        </p:txBody>
      </p:sp>
    </p:spTree>
    <p:extLst>
      <p:ext uri="{BB962C8B-B14F-4D97-AF65-F5344CB8AC3E}">
        <p14:creationId xmlns:p14="http://schemas.microsoft.com/office/powerpoint/2010/main" val="2169879272"/>
      </p:ext>
    </p:extLst>
  </p:cSld>
  <p:clrMapOvr>
    <a:masterClrMapping/>
  </p:clrMapOvr>
  <p:transition advTm="67528"/>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7200" y="914400"/>
            <a:ext cx="8229600" cy="584776"/>
          </a:xfrm>
          <a:prstGeom prst="rect">
            <a:avLst/>
          </a:prstGeom>
          <a:noFill/>
        </p:spPr>
        <p:txBody>
          <a:bodyPr wrap="square" rtlCol="0">
            <a:spAutoFit/>
          </a:bodyPr>
          <a:lstStyle/>
          <a:p>
            <a:r>
              <a:rPr lang="en-US" sz="3200" dirty="0">
                <a:latin typeface="Segoe UI Black" pitchFamily="34" charset="0"/>
                <a:ea typeface="Segoe UI Black" pitchFamily="34" charset="0"/>
                <a:cs typeface="Segoe UI Black" pitchFamily="34" charset="0"/>
              </a:rPr>
              <a:t>Timely Resolutions</a:t>
            </a:r>
            <a:endParaRPr lang="en-US" sz="2400" dirty="0">
              <a:latin typeface="Segoe UI Black" pitchFamily="34" charset="0"/>
              <a:ea typeface="Segoe UI Black" pitchFamily="34" charset="0"/>
              <a:cs typeface="Segoe UI Black" pitchFamily="34" charset="0"/>
            </a:endParaRPr>
          </a:p>
        </p:txBody>
      </p:sp>
      <p:sp>
        <p:nvSpPr>
          <p:cNvPr id="4" name="TextBox 3"/>
          <p:cNvSpPr txBox="1"/>
          <p:nvPr/>
        </p:nvSpPr>
        <p:spPr>
          <a:xfrm>
            <a:off x="685800" y="1676400"/>
            <a:ext cx="7848600" cy="4862870"/>
          </a:xfrm>
          <a:prstGeom prst="rect">
            <a:avLst/>
          </a:prstGeom>
          <a:noFill/>
        </p:spPr>
        <p:txBody>
          <a:bodyPr wrap="square" rtlCol="0">
            <a:spAutoFit/>
          </a:bodyPr>
          <a:lstStyle/>
          <a:p>
            <a:pPr marL="347472" indent="-347472">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 Referred by the Bishop to a legislative committee for public hearing and consideration</a:t>
            </a:r>
          </a:p>
          <a:p>
            <a:pPr marL="800100" lvl="1"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Administration of the Diocese</a:t>
            </a:r>
          </a:p>
          <a:p>
            <a:pPr marL="1257300" lvl="2"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Includes anything that impacts finances</a:t>
            </a:r>
          </a:p>
          <a:p>
            <a:pPr marL="800100" lvl="1"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Constitution and Canons</a:t>
            </a:r>
          </a:p>
          <a:p>
            <a:pPr marL="1257300" lvl="2"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All proposed amendments to Constitution, Canons, or Rules of Order go here</a:t>
            </a:r>
          </a:p>
          <a:p>
            <a:pPr marL="800100" lvl="1"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Faith and Morals</a:t>
            </a:r>
          </a:p>
          <a:p>
            <a:pPr marL="800100" lvl="1"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National and International Affairs</a:t>
            </a:r>
          </a:p>
          <a:p>
            <a:pPr marL="800100" lvl="1"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Social Concerns</a:t>
            </a:r>
          </a:p>
        </p:txBody>
      </p:sp>
      <p:sp>
        <p:nvSpPr>
          <p:cNvPr id="5" name="Slide Number Placeholder 4"/>
          <p:cNvSpPr>
            <a:spLocks noGrp="1"/>
          </p:cNvSpPr>
          <p:nvPr>
            <p:ph type="sldNum" sz="quarter" idx="12"/>
          </p:nvPr>
        </p:nvSpPr>
        <p:spPr/>
        <p:txBody>
          <a:bodyPr/>
          <a:lstStyle/>
          <a:p>
            <a:fld id="{058D5546-39D6-4F10-A73E-790726F161E5}" type="slidenum">
              <a:rPr lang="en-US" smtClean="0"/>
              <a:pPr/>
              <a:t>23</a:t>
            </a:fld>
            <a:endParaRPr lang="en-US" dirty="0"/>
          </a:p>
        </p:txBody>
      </p:sp>
    </p:spTree>
    <p:extLst>
      <p:ext uri="{BB962C8B-B14F-4D97-AF65-F5344CB8AC3E}">
        <p14:creationId xmlns:p14="http://schemas.microsoft.com/office/powerpoint/2010/main" val="382644201"/>
      </p:ext>
    </p:extLst>
  </p:cSld>
  <p:clrMapOvr>
    <a:masterClrMapping/>
  </p:clrMapOvr>
  <p:transition advTm="77608"/>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7200" y="914400"/>
            <a:ext cx="8229600" cy="584776"/>
          </a:xfrm>
          <a:prstGeom prst="rect">
            <a:avLst/>
          </a:prstGeom>
          <a:noFill/>
        </p:spPr>
        <p:txBody>
          <a:bodyPr wrap="square" rtlCol="0">
            <a:spAutoFit/>
          </a:bodyPr>
          <a:lstStyle/>
          <a:p>
            <a:r>
              <a:rPr lang="en-US" sz="3200" dirty="0">
                <a:latin typeface="Segoe UI Black" pitchFamily="34" charset="0"/>
                <a:ea typeface="Segoe UI Black" pitchFamily="34" charset="0"/>
                <a:cs typeface="Segoe UI Black" pitchFamily="34" charset="0"/>
              </a:rPr>
              <a:t>Legislative Committee Hearings</a:t>
            </a:r>
            <a:endParaRPr lang="en-US" sz="2400" dirty="0">
              <a:latin typeface="Segoe UI Black" pitchFamily="34" charset="0"/>
              <a:ea typeface="Segoe UI Black" pitchFamily="34" charset="0"/>
              <a:cs typeface="Segoe UI Black" pitchFamily="34" charset="0"/>
            </a:endParaRPr>
          </a:p>
        </p:txBody>
      </p:sp>
      <p:sp>
        <p:nvSpPr>
          <p:cNvPr id="4" name="TextBox 3"/>
          <p:cNvSpPr txBox="1"/>
          <p:nvPr/>
        </p:nvSpPr>
        <p:spPr>
          <a:xfrm>
            <a:off x="685800" y="1676400"/>
            <a:ext cx="7848600" cy="3508653"/>
          </a:xfrm>
          <a:prstGeom prst="rect">
            <a:avLst/>
          </a:prstGeom>
          <a:noFill/>
        </p:spPr>
        <p:txBody>
          <a:bodyPr wrap="square" rtlCol="0">
            <a:spAutoFit/>
          </a:bodyPr>
          <a:lstStyle/>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Hearings on resolutions are on Zoom prior to Convention (see website for schedule)</a:t>
            </a:r>
          </a:p>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Any interested person may attend and speak, subject to time limitations</a:t>
            </a:r>
          </a:p>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After a hearing concludes, the committee writes a recommendation to Convention</a:t>
            </a:r>
          </a:p>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Convention takes up committee recommendations on Friday or Saturday</a:t>
            </a:r>
          </a:p>
        </p:txBody>
      </p:sp>
      <p:sp>
        <p:nvSpPr>
          <p:cNvPr id="5" name="Slide Number Placeholder 4"/>
          <p:cNvSpPr>
            <a:spLocks noGrp="1"/>
          </p:cNvSpPr>
          <p:nvPr>
            <p:ph type="sldNum" sz="quarter" idx="12"/>
          </p:nvPr>
        </p:nvSpPr>
        <p:spPr/>
        <p:txBody>
          <a:bodyPr/>
          <a:lstStyle/>
          <a:p>
            <a:fld id="{058D5546-39D6-4F10-A73E-790726F161E5}" type="slidenum">
              <a:rPr lang="en-US" smtClean="0"/>
              <a:pPr/>
              <a:t>24</a:t>
            </a:fld>
            <a:endParaRPr lang="en-US" dirty="0"/>
          </a:p>
        </p:txBody>
      </p:sp>
      <p:sp>
        <p:nvSpPr>
          <p:cNvPr id="6" name="TextBox 5"/>
          <p:cNvSpPr txBox="1"/>
          <p:nvPr/>
        </p:nvSpPr>
        <p:spPr>
          <a:xfrm>
            <a:off x="914400" y="5486400"/>
            <a:ext cx="7010400" cy="646331"/>
          </a:xfrm>
          <a:prstGeom prst="rect">
            <a:avLst/>
          </a:prstGeom>
          <a:noFill/>
          <a:ln w="25400">
            <a:solidFill>
              <a:schemeClr val="tx1"/>
            </a:solidFill>
          </a:ln>
        </p:spPr>
        <p:txBody>
          <a:bodyPr wrap="square" rtlCol="0">
            <a:spAutoFit/>
          </a:bodyPr>
          <a:lstStyle/>
          <a:p>
            <a:pPr algn="ctr"/>
            <a:r>
              <a:rPr lang="en-US" b="1" i="1" dirty="0">
                <a:latin typeface="Arial" pitchFamily="34" charset="0"/>
                <a:cs typeface="Arial" pitchFamily="34" charset="0"/>
              </a:rPr>
              <a:t>Please do “</a:t>
            </a:r>
            <a:r>
              <a:rPr lang="en-US" b="1" i="1" dirty="0" err="1">
                <a:latin typeface="Arial" pitchFamily="34" charset="0"/>
                <a:cs typeface="Arial" pitchFamily="34" charset="0"/>
              </a:rPr>
              <a:t>wordsmithing</a:t>
            </a:r>
            <a:r>
              <a:rPr lang="en-US" b="1" i="1" dirty="0">
                <a:latin typeface="Arial" pitchFamily="34" charset="0"/>
                <a:cs typeface="Arial" pitchFamily="34" charset="0"/>
              </a:rPr>
              <a:t>” in committee hearings,</a:t>
            </a:r>
            <a:br>
              <a:rPr lang="en-US" b="1" i="1" dirty="0">
                <a:latin typeface="Arial" pitchFamily="34" charset="0"/>
                <a:cs typeface="Arial" pitchFamily="34" charset="0"/>
              </a:rPr>
            </a:br>
            <a:r>
              <a:rPr lang="en-US" b="1" i="1" dirty="0">
                <a:latin typeface="Arial" pitchFamily="34" charset="0"/>
                <a:cs typeface="Arial" pitchFamily="34" charset="0"/>
              </a:rPr>
              <a:t>not during debate at Convention </a:t>
            </a:r>
          </a:p>
        </p:txBody>
      </p:sp>
    </p:spTree>
    <p:extLst>
      <p:ext uri="{BB962C8B-B14F-4D97-AF65-F5344CB8AC3E}">
        <p14:creationId xmlns:p14="http://schemas.microsoft.com/office/powerpoint/2010/main" val="4081318971"/>
      </p:ext>
    </p:extLst>
  </p:cSld>
  <p:clrMapOvr>
    <a:masterClrMapping/>
  </p:clrMapOvr>
  <p:transition advTm="29948"/>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7200" y="914400"/>
            <a:ext cx="8229600" cy="584776"/>
          </a:xfrm>
          <a:prstGeom prst="rect">
            <a:avLst/>
          </a:prstGeom>
          <a:noFill/>
        </p:spPr>
        <p:txBody>
          <a:bodyPr wrap="square" rtlCol="0">
            <a:spAutoFit/>
          </a:bodyPr>
          <a:lstStyle/>
          <a:p>
            <a:r>
              <a:rPr lang="en-US" sz="3200" dirty="0">
                <a:latin typeface="Segoe UI Black" pitchFamily="34" charset="0"/>
                <a:ea typeface="Segoe UI Black" pitchFamily="34" charset="0"/>
                <a:cs typeface="Segoe UI Black" pitchFamily="34" charset="0"/>
              </a:rPr>
              <a:t>Legislative Committee Actions</a:t>
            </a:r>
            <a:endParaRPr lang="en-US" sz="2400" dirty="0">
              <a:latin typeface="Segoe UI Black" pitchFamily="34" charset="0"/>
              <a:ea typeface="Segoe UI Black" pitchFamily="34" charset="0"/>
              <a:cs typeface="Segoe UI Black" pitchFamily="34" charset="0"/>
            </a:endParaRPr>
          </a:p>
        </p:txBody>
      </p:sp>
      <p:sp>
        <p:nvSpPr>
          <p:cNvPr id="4" name="TextBox 3"/>
          <p:cNvSpPr txBox="1"/>
          <p:nvPr/>
        </p:nvSpPr>
        <p:spPr>
          <a:xfrm>
            <a:off x="685800" y="1676400"/>
            <a:ext cx="7848600" cy="4339650"/>
          </a:xfrm>
          <a:prstGeom prst="rect">
            <a:avLst/>
          </a:prstGeom>
          <a:noFill/>
        </p:spPr>
        <p:txBody>
          <a:bodyPr wrap="square" rtlCol="0">
            <a:spAutoFit/>
          </a:bodyPr>
          <a:lstStyle/>
          <a:p>
            <a:pPr marL="285750" indent="-28575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The committee must choose one of the following</a:t>
            </a:r>
          </a:p>
          <a:p>
            <a:pPr marL="800100" lvl="1"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Recommend adoption</a:t>
            </a:r>
          </a:p>
          <a:p>
            <a:pPr marL="800100" lvl="1"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Recommend adoption of a substitute</a:t>
            </a:r>
          </a:p>
          <a:p>
            <a:pPr marL="800100" lvl="1"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Recommend rejection</a:t>
            </a:r>
          </a:p>
          <a:p>
            <a:pPr marL="285750" indent="-28575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If the recommendation is for rejection, the matter dies unless, upon a seconded motion, the Convention</a:t>
            </a:r>
          </a:p>
          <a:p>
            <a:pPr marL="800100" lvl="1"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Votes to consider the resolution anyway</a:t>
            </a:r>
          </a:p>
          <a:p>
            <a:pPr marL="800100" lvl="1"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Votes to consider a minority report of a committee, if there is one</a:t>
            </a:r>
          </a:p>
        </p:txBody>
      </p:sp>
      <p:sp>
        <p:nvSpPr>
          <p:cNvPr id="5" name="Slide Number Placeholder 4"/>
          <p:cNvSpPr>
            <a:spLocks noGrp="1"/>
          </p:cNvSpPr>
          <p:nvPr>
            <p:ph type="sldNum" sz="quarter" idx="12"/>
          </p:nvPr>
        </p:nvSpPr>
        <p:spPr/>
        <p:txBody>
          <a:bodyPr/>
          <a:lstStyle/>
          <a:p>
            <a:fld id="{058D5546-39D6-4F10-A73E-790726F161E5}" type="slidenum">
              <a:rPr lang="en-US" smtClean="0"/>
              <a:pPr/>
              <a:t>25</a:t>
            </a:fld>
            <a:endParaRPr lang="en-US" dirty="0"/>
          </a:p>
        </p:txBody>
      </p:sp>
    </p:spTree>
    <p:extLst>
      <p:ext uri="{BB962C8B-B14F-4D97-AF65-F5344CB8AC3E}">
        <p14:creationId xmlns:p14="http://schemas.microsoft.com/office/powerpoint/2010/main" val="1059974033"/>
      </p:ext>
    </p:extLst>
  </p:cSld>
  <p:clrMapOvr>
    <a:masterClrMapping/>
  </p:clrMapOvr>
  <p:transition advTm="43838"/>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7200" y="914400"/>
            <a:ext cx="8229600" cy="584776"/>
          </a:xfrm>
          <a:prstGeom prst="rect">
            <a:avLst/>
          </a:prstGeom>
          <a:noFill/>
        </p:spPr>
        <p:txBody>
          <a:bodyPr wrap="square" rtlCol="0">
            <a:spAutoFit/>
          </a:bodyPr>
          <a:lstStyle/>
          <a:p>
            <a:r>
              <a:rPr lang="en-US" sz="3200" dirty="0">
                <a:latin typeface="Segoe UI Black" pitchFamily="34" charset="0"/>
                <a:ea typeface="Segoe UI Black" pitchFamily="34" charset="0"/>
                <a:cs typeface="Segoe UI Black" pitchFamily="34" charset="0"/>
              </a:rPr>
              <a:t>Debate</a:t>
            </a:r>
            <a:endParaRPr lang="en-US" sz="2400" dirty="0">
              <a:latin typeface="Segoe UI Black" pitchFamily="34" charset="0"/>
              <a:ea typeface="Segoe UI Black" pitchFamily="34" charset="0"/>
              <a:cs typeface="Segoe UI Black" pitchFamily="34" charset="0"/>
            </a:endParaRPr>
          </a:p>
        </p:txBody>
      </p:sp>
      <p:sp>
        <p:nvSpPr>
          <p:cNvPr id="4" name="TextBox 3"/>
          <p:cNvSpPr txBox="1"/>
          <p:nvPr/>
        </p:nvSpPr>
        <p:spPr>
          <a:xfrm>
            <a:off x="685800" y="1676400"/>
            <a:ext cx="7848600" cy="4708981"/>
          </a:xfrm>
          <a:prstGeom prst="rect">
            <a:avLst/>
          </a:prstGeom>
          <a:noFill/>
        </p:spPr>
        <p:txBody>
          <a:bodyPr wrap="square" rtlCol="0">
            <a:spAutoFit/>
          </a:bodyPr>
          <a:lstStyle/>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Members wishing to speak must go to a microphone and wait to be recognized</a:t>
            </a:r>
          </a:p>
          <a:p>
            <a:pPr marL="800100" lvl="1"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Queues for microphones are in the aisles</a:t>
            </a:r>
          </a:p>
          <a:p>
            <a:pPr marL="800100" lvl="1"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State your name, church, and city</a:t>
            </a:r>
          </a:p>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Speeches are limited to 2 minutes</a:t>
            </a:r>
          </a:p>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No member may speak more than twice at the same stage of debate</a:t>
            </a:r>
          </a:p>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Total time for debate of any resolution is 20 minutes</a:t>
            </a:r>
          </a:p>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The President rules on points of order with the assistance of the Parliamentarian</a:t>
            </a:r>
          </a:p>
        </p:txBody>
      </p:sp>
      <p:sp>
        <p:nvSpPr>
          <p:cNvPr id="5" name="Slide Number Placeholder 4"/>
          <p:cNvSpPr>
            <a:spLocks noGrp="1"/>
          </p:cNvSpPr>
          <p:nvPr>
            <p:ph type="sldNum" sz="quarter" idx="12"/>
          </p:nvPr>
        </p:nvSpPr>
        <p:spPr/>
        <p:txBody>
          <a:bodyPr/>
          <a:lstStyle/>
          <a:p>
            <a:fld id="{058D5546-39D6-4F10-A73E-790726F161E5}" type="slidenum">
              <a:rPr lang="en-US" smtClean="0"/>
              <a:pPr/>
              <a:t>26</a:t>
            </a:fld>
            <a:endParaRPr lang="en-US" dirty="0"/>
          </a:p>
        </p:txBody>
      </p:sp>
    </p:spTree>
    <p:extLst>
      <p:ext uri="{BB962C8B-B14F-4D97-AF65-F5344CB8AC3E}">
        <p14:creationId xmlns:p14="http://schemas.microsoft.com/office/powerpoint/2010/main" val="3827772475"/>
      </p:ext>
    </p:extLst>
  </p:cSld>
  <p:clrMapOvr>
    <a:masterClrMapping/>
  </p:clrMapOvr>
  <p:transition advTm="42148"/>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7200" y="914400"/>
            <a:ext cx="8229600" cy="584776"/>
          </a:xfrm>
          <a:prstGeom prst="rect">
            <a:avLst/>
          </a:prstGeom>
          <a:noFill/>
        </p:spPr>
        <p:txBody>
          <a:bodyPr wrap="square" rtlCol="0">
            <a:spAutoFit/>
          </a:bodyPr>
          <a:lstStyle/>
          <a:p>
            <a:r>
              <a:rPr lang="en-US" sz="3200" dirty="0">
                <a:latin typeface="Segoe UI Black" pitchFamily="34" charset="0"/>
                <a:ea typeface="Segoe UI Black" pitchFamily="34" charset="0"/>
                <a:cs typeface="Segoe UI Black" pitchFamily="34" charset="0"/>
              </a:rPr>
              <a:t>Relevant Documents (on website)</a:t>
            </a:r>
            <a:endParaRPr lang="en-US" sz="2400" dirty="0">
              <a:latin typeface="Segoe UI Black" pitchFamily="34" charset="0"/>
              <a:ea typeface="Segoe UI Black" pitchFamily="34" charset="0"/>
              <a:cs typeface="Segoe UI Black" pitchFamily="34" charset="0"/>
            </a:endParaRPr>
          </a:p>
        </p:txBody>
      </p:sp>
      <p:sp>
        <p:nvSpPr>
          <p:cNvPr id="4" name="TextBox 3"/>
          <p:cNvSpPr txBox="1"/>
          <p:nvPr/>
        </p:nvSpPr>
        <p:spPr>
          <a:xfrm>
            <a:off x="685800" y="1676400"/>
            <a:ext cx="7848600" cy="4708981"/>
          </a:xfrm>
          <a:prstGeom prst="rect">
            <a:avLst/>
          </a:prstGeom>
          <a:noFill/>
        </p:spPr>
        <p:txBody>
          <a:bodyPr wrap="square" rtlCol="0">
            <a:spAutoFit/>
          </a:bodyPr>
          <a:lstStyle/>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Constitution of the Diocese</a:t>
            </a:r>
          </a:p>
          <a:p>
            <a:pPr marL="800100" lvl="1"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Amendment requires approval by 2 successive Conventions, voting by orders</a:t>
            </a:r>
          </a:p>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Canons of the Diocese</a:t>
            </a:r>
          </a:p>
          <a:p>
            <a:pPr marL="800100" lvl="1"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Amendment requires approval by a single Convention</a:t>
            </a:r>
          </a:p>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Rules of Order of Convention</a:t>
            </a:r>
          </a:p>
          <a:p>
            <a:pPr marL="800100" lvl="2"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Amendment requires approval by a single Convention</a:t>
            </a:r>
          </a:p>
          <a:p>
            <a:pPr marL="800100" lvl="2"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Supplemented by Robert’s Rules of Order</a:t>
            </a:r>
            <a:endParaRPr lang="en-US" dirty="0"/>
          </a:p>
        </p:txBody>
      </p:sp>
      <p:sp>
        <p:nvSpPr>
          <p:cNvPr id="5" name="Slide Number Placeholder 4"/>
          <p:cNvSpPr>
            <a:spLocks noGrp="1"/>
          </p:cNvSpPr>
          <p:nvPr>
            <p:ph type="sldNum" sz="quarter" idx="12"/>
          </p:nvPr>
        </p:nvSpPr>
        <p:spPr/>
        <p:txBody>
          <a:bodyPr/>
          <a:lstStyle/>
          <a:p>
            <a:fld id="{058D5546-39D6-4F10-A73E-790726F161E5}" type="slidenum">
              <a:rPr lang="en-US" smtClean="0"/>
              <a:pPr/>
              <a:t>27</a:t>
            </a:fld>
            <a:endParaRPr lang="en-US" dirty="0"/>
          </a:p>
        </p:txBody>
      </p:sp>
    </p:spTree>
    <p:extLst>
      <p:ext uri="{BB962C8B-B14F-4D97-AF65-F5344CB8AC3E}">
        <p14:creationId xmlns:p14="http://schemas.microsoft.com/office/powerpoint/2010/main" val="3522212014"/>
      </p:ext>
    </p:extLst>
  </p:cSld>
  <p:clrMapOvr>
    <a:masterClrMapping/>
  </p:clrMapOvr>
  <p:transition advTm="45718"/>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7200" y="914400"/>
            <a:ext cx="8229600" cy="584776"/>
          </a:xfrm>
          <a:prstGeom prst="rect">
            <a:avLst/>
          </a:prstGeom>
          <a:noFill/>
        </p:spPr>
        <p:txBody>
          <a:bodyPr wrap="square" rtlCol="0">
            <a:spAutoFit/>
          </a:bodyPr>
          <a:lstStyle/>
          <a:p>
            <a:r>
              <a:rPr lang="en-US" sz="3200" dirty="0">
                <a:latin typeface="Segoe UI Black" pitchFamily="34" charset="0"/>
                <a:ea typeface="Segoe UI Black" pitchFamily="34" charset="0"/>
                <a:cs typeface="Segoe UI Black" pitchFamily="34" charset="0"/>
              </a:rPr>
              <a:t>Stay informed</a:t>
            </a:r>
            <a:endParaRPr lang="en-US" sz="2400" dirty="0">
              <a:latin typeface="Segoe UI Black" pitchFamily="34" charset="0"/>
              <a:ea typeface="Segoe UI Black" pitchFamily="34" charset="0"/>
              <a:cs typeface="Segoe UI Black" pitchFamily="34" charset="0"/>
            </a:endParaRPr>
          </a:p>
        </p:txBody>
      </p:sp>
      <p:sp>
        <p:nvSpPr>
          <p:cNvPr id="4" name="TextBox 3"/>
          <p:cNvSpPr txBox="1"/>
          <p:nvPr/>
        </p:nvSpPr>
        <p:spPr>
          <a:xfrm>
            <a:off x="685800" y="1600200"/>
            <a:ext cx="7848600" cy="4493538"/>
          </a:xfrm>
          <a:prstGeom prst="rect">
            <a:avLst/>
          </a:prstGeom>
          <a:noFill/>
        </p:spPr>
        <p:txBody>
          <a:bodyPr wrap="square" rtlCol="0">
            <a:spAutoFit/>
          </a:bodyPr>
          <a:lstStyle/>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Be sure we have your current email address</a:t>
            </a:r>
          </a:p>
          <a:p>
            <a:pPr marL="800100" lvl="1"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Convention-specific emails, including Voter-id’s</a:t>
            </a:r>
          </a:p>
          <a:p>
            <a:pPr marL="800100" lvl="1" indent="-342900">
              <a:spcAft>
                <a:spcPts val="1200"/>
              </a:spcAft>
              <a:buFont typeface="Wingdings" pitchFamily="2" charset="2"/>
              <a:buChar char="§"/>
            </a:pPr>
            <a:r>
              <a:rPr lang="en-US" sz="2400" i="1" dirty="0">
                <a:latin typeface="Open Sans" panose="020B0606030504020204" pitchFamily="34" charset="0"/>
                <a:ea typeface="Open Sans" panose="020B0606030504020204" pitchFamily="34" charset="0"/>
                <a:cs typeface="Open Sans" panose="020B0606030504020204" pitchFamily="34" charset="0"/>
              </a:rPr>
              <a:t>Please Note</a:t>
            </a:r>
          </a:p>
          <a:p>
            <a:pPr marL="800100" lvl="1" indent="-342900">
              <a:spcAft>
                <a:spcPts val="1200"/>
              </a:spcAft>
              <a:buFont typeface="Wingdings" pitchFamily="2" charset="2"/>
              <a:buChar char="§"/>
            </a:pPr>
            <a:r>
              <a:rPr lang="en-US" sz="2400" i="1" dirty="0">
                <a:latin typeface="Open Sans" panose="020B0606030504020204" pitchFamily="34" charset="0"/>
                <a:ea typeface="Open Sans" panose="020B0606030504020204" pitchFamily="34" charset="0"/>
                <a:cs typeface="Open Sans" panose="020B0606030504020204" pitchFamily="34" charset="0"/>
              </a:rPr>
              <a:t>Weekly Update</a:t>
            </a:r>
          </a:p>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Watch the budget webinar</a:t>
            </a:r>
          </a:p>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Attend your Convocation meeting</a:t>
            </a:r>
          </a:p>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Install the Yapp app on your phone or tablet</a:t>
            </a:r>
          </a:p>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Be familiar with content on </a:t>
            </a:r>
            <a:r>
              <a:rPr lang="en-US" sz="2400" dirty="0">
                <a:latin typeface="Open Sans" panose="020B0606030504020204" pitchFamily="34" charset="0"/>
                <a:ea typeface="Open Sans" panose="020B0606030504020204" pitchFamily="34" charset="0"/>
                <a:cs typeface="Open Sans" panose="020B0606030504020204" pitchFamily="34" charset="0"/>
                <a:hlinkClick r:id="rId3"/>
              </a:rPr>
              <a:t>www.episdionc.org/annual-convention</a:t>
            </a:r>
            <a:endParaRPr lang="en-US" sz="2400" dirty="0">
              <a:latin typeface="Open Sans" panose="020B0606030504020204" pitchFamily="34" charset="0"/>
              <a:ea typeface="Open Sans" panose="020B0606030504020204" pitchFamily="34" charset="0"/>
              <a:cs typeface="Open Sans" panose="020B0606030504020204" pitchFamily="34" charset="0"/>
            </a:endParaRPr>
          </a:p>
        </p:txBody>
      </p:sp>
      <p:sp>
        <p:nvSpPr>
          <p:cNvPr id="5" name="Slide Number Placeholder 4"/>
          <p:cNvSpPr>
            <a:spLocks noGrp="1"/>
          </p:cNvSpPr>
          <p:nvPr>
            <p:ph type="sldNum" sz="quarter" idx="12"/>
          </p:nvPr>
        </p:nvSpPr>
        <p:spPr/>
        <p:txBody>
          <a:bodyPr/>
          <a:lstStyle/>
          <a:p>
            <a:fld id="{058D5546-39D6-4F10-A73E-790726F161E5}" type="slidenum">
              <a:rPr lang="en-US" smtClean="0"/>
              <a:pPr/>
              <a:t>28</a:t>
            </a:fld>
            <a:endParaRPr lang="en-US" dirty="0"/>
          </a:p>
        </p:txBody>
      </p:sp>
    </p:spTree>
    <p:extLst>
      <p:ext uri="{BB962C8B-B14F-4D97-AF65-F5344CB8AC3E}">
        <p14:creationId xmlns:p14="http://schemas.microsoft.com/office/powerpoint/2010/main" val="3827772475"/>
      </p:ext>
    </p:extLst>
  </p:cSld>
  <p:clrMapOvr>
    <a:masterClrMapping/>
  </p:clrMapOvr>
  <p:transition advTm="67598"/>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7200" y="914400"/>
            <a:ext cx="8229600" cy="584776"/>
          </a:xfrm>
          <a:prstGeom prst="rect">
            <a:avLst/>
          </a:prstGeom>
          <a:noFill/>
        </p:spPr>
        <p:txBody>
          <a:bodyPr wrap="square" rtlCol="0">
            <a:spAutoFit/>
          </a:bodyPr>
          <a:lstStyle/>
          <a:p>
            <a:r>
              <a:rPr lang="en-US" sz="3200" dirty="0">
                <a:latin typeface="Segoe UI Black" pitchFamily="34" charset="0"/>
                <a:ea typeface="Segoe UI Black" pitchFamily="34" charset="0"/>
                <a:cs typeface="Segoe UI Black" pitchFamily="34" charset="0"/>
              </a:rPr>
              <a:t>Conclusion</a:t>
            </a:r>
            <a:endParaRPr lang="en-US" sz="2400" dirty="0">
              <a:latin typeface="Segoe UI Black" pitchFamily="34" charset="0"/>
              <a:ea typeface="Segoe UI Black" pitchFamily="34" charset="0"/>
              <a:cs typeface="Segoe UI Black" pitchFamily="34" charset="0"/>
            </a:endParaRPr>
          </a:p>
        </p:txBody>
      </p:sp>
      <p:sp>
        <p:nvSpPr>
          <p:cNvPr id="4" name="TextBox 3"/>
          <p:cNvSpPr txBox="1"/>
          <p:nvPr/>
        </p:nvSpPr>
        <p:spPr>
          <a:xfrm>
            <a:off x="685800" y="1600200"/>
            <a:ext cx="7848600" cy="4185761"/>
          </a:xfrm>
          <a:prstGeom prst="rect">
            <a:avLst/>
          </a:prstGeom>
          <a:noFill/>
        </p:spPr>
        <p:txBody>
          <a:bodyPr wrap="square" rtlCol="0">
            <a:spAutoFit/>
          </a:bodyPr>
          <a:lstStyle/>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During recess, you are always welcome to make inquiry at the dais</a:t>
            </a:r>
          </a:p>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During business, you may make a parliamentary inquiry</a:t>
            </a:r>
          </a:p>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Q&amp;A for new delegates and clergy will be offered 9:00-9:30 am on Friday, November 21</a:t>
            </a:r>
          </a:p>
          <a:p>
            <a:pPr marL="800100" lvl="1"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Be sure to check in prior to the Q&amp;A</a:t>
            </a:r>
          </a:p>
          <a:p>
            <a:pPr marL="800100" lvl="1"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Be in your seats by 9:35</a:t>
            </a:r>
          </a:p>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Thank you for your service to the Diocese</a:t>
            </a:r>
          </a:p>
        </p:txBody>
      </p:sp>
      <p:sp>
        <p:nvSpPr>
          <p:cNvPr id="5" name="Slide Number Placeholder 4"/>
          <p:cNvSpPr>
            <a:spLocks noGrp="1"/>
          </p:cNvSpPr>
          <p:nvPr>
            <p:ph type="sldNum" sz="quarter" idx="12"/>
          </p:nvPr>
        </p:nvSpPr>
        <p:spPr/>
        <p:txBody>
          <a:bodyPr/>
          <a:lstStyle/>
          <a:p>
            <a:fld id="{058D5546-39D6-4F10-A73E-790726F161E5}" type="slidenum">
              <a:rPr lang="en-US" smtClean="0"/>
              <a:pPr/>
              <a:t>29</a:t>
            </a:fld>
            <a:endParaRPr lang="en-US" dirty="0"/>
          </a:p>
        </p:txBody>
      </p:sp>
    </p:spTree>
    <p:extLst>
      <p:ext uri="{BB962C8B-B14F-4D97-AF65-F5344CB8AC3E}">
        <p14:creationId xmlns:p14="http://schemas.microsoft.com/office/powerpoint/2010/main" val="3827772475"/>
      </p:ext>
    </p:extLst>
  </p:cSld>
  <p:clrMapOvr>
    <a:masterClrMapping/>
  </p:clrMapOvr>
  <p:transition advTm="73148"/>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7200" y="914400"/>
            <a:ext cx="8229600" cy="1077218"/>
          </a:xfrm>
          <a:prstGeom prst="rect">
            <a:avLst/>
          </a:prstGeom>
          <a:noFill/>
        </p:spPr>
        <p:txBody>
          <a:bodyPr wrap="square" rtlCol="0">
            <a:spAutoFit/>
          </a:bodyPr>
          <a:lstStyle/>
          <a:p>
            <a:r>
              <a:rPr lang="en-US" sz="3200" dirty="0">
                <a:latin typeface="Segoe UI Black" pitchFamily="34" charset="0"/>
                <a:ea typeface="Segoe UI Black" pitchFamily="34" charset="0"/>
                <a:cs typeface="Segoe UI Black" pitchFamily="34" charset="0"/>
              </a:rPr>
              <a:t>Annual and Special Conventions</a:t>
            </a:r>
            <a:br>
              <a:rPr lang="en-US" sz="3200" dirty="0">
                <a:latin typeface="Segoe UI Black" pitchFamily="34" charset="0"/>
                <a:ea typeface="Segoe UI Black" pitchFamily="34" charset="0"/>
                <a:cs typeface="Segoe UI Black" pitchFamily="34" charset="0"/>
              </a:rPr>
            </a:br>
            <a:r>
              <a:rPr lang="en-US" sz="3200" dirty="0">
                <a:latin typeface="Segoe UI Black" pitchFamily="34" charset="0"/>
                <a:ea typeface="Segoe UI Black" pitchFamily="34" charset="0"/>
                <a:cs typeface="Segoe UI Black" pitchFamily="34" charset="0"/>
              </a:rPr>
              <a:t>of our Diocese</a:t>
            </a:r>
          </a:p>
        </p:txBody>
      </p:sp>
      <p:sp>
        <p:nvSpPr>
          <p:cNvPr id="4" name="TextBox 3"/>
          <p:cNvSpPr txBox="1"/>
          <p:nvPr/>
        </p:nvSpPr>
        <p:spPr>
          <a:xfrm>
            <a:off x="685800" y="2209800"/>
            <a:ext cx="7848600" cy="4031873"/>
          </a:xfrm>
          <a:prstGeom prst="rect">
            <a:avLst/>
          </a:prstGeom>
          <a:noFill/>
        </p:spPr>
        <p:txBody>
          <a:bodyPr wrap="square" rtlCol="0">
            <a:spAutoFit/>
          </a:bodyPr>
          <a:lstStyle/>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Convention meets annually at a time and place set by the preceding Convention</a:t>
            </a:r>
          </a:p>
          <a:p>
            <a:pPr marL="800100" lvl="1"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Since 2013, we have met mid-November on a Friday and Saturday in Winston-Salem</a:t>
            </a:r>
          </a:p>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Special Conventions may be called by the Bishop for an announced purpose</a:t>
            </a:r>
          </a:p>
          <a:p>
            <a:pPr marL="800100" lvl="1"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Only the specified business may be transacted</a:t>
            </a:r>
          </a:p>
          <a:p>
            <a:pPr marL="800100" lvl="1"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Most recent was March 2022, exiting the pandemic</a:t>
            </a:r>
          </a:p>
        </p:txBody>
      </p:sp>
      <p:sp>
        <p:nvSpPr>
          <p:cNvPr id="5" name="Slide Number Placeholder 4"/>
          <p:cNvSpPr>
            <a:spLocks noGrp="1"/>
          </p:cNvSpPr>
          <p:nvPr>
            <p:ph type="sldNum" sz="quarter" idx="12"/>
          </p:nvPr>
        </p:nvSpPr>
        <p:spPr/>
        <p:txBody>
          <a:bodyPr/>
          <a:lstStyle/>
          <a:p>
            <a:fld id="{058D5546-39D6-4F10-A73E-790726F161E5}" type="slidenum">
              <a:rPr lang="en-US" smtClean="0"/>
              <a:pPr/>
              <a:t>3</a:t>
            </a:fld>
            <a:endParaRPr lang="en-US" dirty="0"/>
          </a:p>
        </p:txBody>
      </p:sp>
    </p:spTree>
    <p:extLst>
      <p:ext uri="{BB962C8B-B14F-4D97-AF65-F5344CB8AC3E}">
        <p14:creationId xmlns:p14="http://schemas.microsoft.com/office/powerpoint/2010/main" val="2479230326"/>
      </p:ext>
    </p:extLst>
  </p:cSld>
  <p:clrMapOvr>
    <a:masterClrMapping/>
  </p:clrMapOvr>
  <p:transition advTm="83108"/>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7200" y="914400"/>
            <a:ext cx="8305800" cy="584775"/>
          </a:xfrm>
          <a:prstGeom prst="rect">
            <a:avLst/>
          </a:prstGeom>
          <a:noFill/>
        </p:spPr>
        <p:txBody>
          <a:bodyPr wrap="square" rtlCol="0">
            <a:spAutoFit/>
          </a:bodyPr>
          <a:lstStyle/>
          <a:p>
            <a:r>
              <a:rPr lang="en-US" sz="3200" dirty="0">
                <a:latin typeface="Segoe UI Black" pitchFamily="34" charset="0"/>
                <a:ea typeface="Segoe UI Black" pitchFamily="34" charset="0"/>
                <a:cs typeface="Segoe UI Black" pitchFamily="34" charset="0"/>
              </a:rPr>
              <a:t>Composition of Convention</a:t>
            </a:r>
          </a:p>
        </p:txBody>
      </p:sp>
      <p:sp>
        <p:nvSpPr>
          <p:cNvPr id="4" name="TextBox 3"/>
          <p:cNvSpPr txBox="1"/>
          <p:nvPr/>
        </p:nvSpPr>
        <p:spPr>
          <a:xfrm>
            <a:off x="533400" y="1752600"/>
            <a:ext cx="7772400" cy="4339650"/>
          </a:xfrm>
          <a:prstGeom prst="rect">
            <a:avLst/>
          </a:prstGeom>
          <a:noFill/>
        </p:spPr>
        <p:txBody>
          <a:bodyPr wrap="square" rtlCol="0">
            <a:spAutoFit/>
          </a:bodyPr>
          <a:lstStyle/>
          <a:p>
            <a:pPr marL="285750" lvl="0" indent="-28575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Lay Order</a:t>
            </a:r>
          </a:p>
          <a:p>
            <a:pPr marL="800100" lvl="1"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253 delegates representing 101 churches</a:t>
            </a:r>
          </a:p>
          <a:p>
            <a:pPr marL="800100" lvl="1"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Plus 9 delegates from campus ministries and 7 youth delegates chosen by convocations</a:t>
            </a:r>
          </a:p>
          <a:p>
            <a:pPr marL="285750" lvl="0" indent="-28575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Clergy Order</a:t>
            </a:r>
          </a:p>
          <a:p>
            <a:pPr marL="742950" lvl="1" indent="-28575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About 400 bishops, priests, and deacons (not all attend)</a:t>
            </a:r>
          </a:p>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Total attendance is 450-500</a:t>
            </a:r>
          </a:p>
          <a:p>
            <a:pPr marL="800100" lvl="1"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Lay delegates and clergy of a church sit together</a:t>
            </a:r>
          </a:p>
        </p:txBody>
      </p:sp>
      <p:sp>
        <p:nvSpPr>
          <p:cNvPr id="5" name="Slide Number Placeholder 4"/>
          <p:cNvSpPr>
            <a:spLocks noGrp="1"/>
          </p:cNvSpPr>
          <p:nvPr>
            <p:ph type="sldNum" sz="quarter" idx="12"/>
          </p:nvPr>
        </p:nvSpPr>
        <p:spPr/>
        <p:txBody>
          <a:bodyPr/>
          <a:lstStyle/>
          <a:p>
            <a:fld id="{058D5546-39D6-4F10-A73E-790726F161E5}" type="slidenum">
              <a:rPr lang="en-US" smtClean="0"/>
              <a:pPr/>
              <a:t>4</a:t>
            </a:fld>
            <a:endParaRPr lang="en-US" dirty="0"/>
          </a:p>
        </p:txBody>
      </p:sp>
    </p:spTree>
    <p:extLst>
      <p:ext uri="{BB962C8B-B14F-4D97-AF65-F5344CB8AC3E}">
        <p14:creationId xmlns:p14="http://schemas.microsoft.com/office/powerpoint/2010/main" val="3717618634"/>
      </p:ext>
    </p:extLst>
  </p:cSld>
  <p:clrMapOvr>
    <a:masterClrMapping/>
  </p:clrMapOvr>
  <p:transition advTm="71548"/>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19100" y="914399"/>
            <a:ext cx="8229600" cy="584775"/>
          </a:xfrm>
          <a:prstGeom prst="rect">
            <a:avLst/>
          </a:prstGeom>
          <a:noFill/>
        </p:spPr>
        <p:txBody>
          <a:bodyPr wrap="square" rtlCol="0">
            <a:spAutoFit/>
          </a:bodyPr>
          <a:lstStyle/>
          <a:p>
            <a:r>
              <a:rPr lang="en-US" sz="3200" dirty="0">
                <a:latin typeface="Segoe UI Black" pitchFamily="34" charset="0"/>
                <a:ea typeface="Segoe UI Black" pitchFamily="34" charset="0"/>
                <a:cs typeface="Segoe UI Black" pitchFamily="34" charset="0"/>
              </a:rPr>
              <a:t>Lay Order representing churches</a:t>
            </a:r>
          </a:p>
        </p:txBody>
      </p:sp>
      <p:sp>
        <p:nvSpPr>
          <p:cNvPr id="4" name="TextBox 3"/>
          <p:cNvSpPr txBox="1"/>
          <p:nvPr/>
        </p:nvSpPr>
        <p:spPr>
          <a:xfrm>
            <a:off x="685800" y="1828800"/>
            <a:ext cx="7696200" cy="4616648"/>
          </a:xfrm>
          <a:prstGeom prst="rect">
            <a:avLst/>
          </a:prstGeom>
          <a:noFill/>
        </p:spPr>
        <p:txBody>
          <a:bodyPr wrap="square" rtlCol="0">
            <a:spAutoFit/>
          </a:bodyPr>
          <a:lstStyle/>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Delegates are chosen by vestries for 3-year terms</a:t>
            </a:r>
          </a:p>
          <a:p>
            <a:pPr marL="800100" lvl="1"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Delegates must be enrolled confirmed adult communicants in good standing</a:t>
            </a:r>
          </a:p>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Number of delegates from a church depends on number of adult communicants (3-yr average)</a:t>
            </a:r>
          </a:p>
          <a:p>
            <a:pPr marL="800100" lvl="1" indent="-342900">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1-49 = 1 delegate</a:t>
            </a:r>
          </a:p>
          <a:p>
            <a:pPr marL="800100" lvl="1" indent="-342900">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50-149 = 2 delegates</a:t>
            </a:r>
          </a:p>
          <a:p>
            <a:pPr marL="800100" lvl="1" indent="-342900">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150-299 = 3 delegates</a:t>
            </a:r>
          </a:p>
          <a:p>
            <a:pPr marL="800100" lvl="1" indent="-342900">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300-599 = 4 delegates</a:t>
            </a:r>
          </a:p>
          <a:p>
            <a:pPr marL="800100" lvl="1" indent="-342900">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600-999 = 5 delegates</a:t>
            </a:r>
          </a:p>
          <a:p>
            <a:pPr marL="800100" lvl="1" indent="-342900">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1,000 and over = 6 delegates</a:t>
            </a:r>
          </a:p>
        </p:txBody>
      </p:sp>
      <p:sp>
        <p:nvSpPr>
          <p:cNvPr id="5" name="Slide Number Placeholder 4"/>
          <p:cNvSpPr>
            <a:spLocks noGrp="1"/>
          </p:cNvSpPr>
          <p:nvPr>
            <p:ph type="sldNum" sz="quarter" idx="12"/>
          </p:nvPr>
        </p:nvSpPr>
        <p:spPr/>
        <p:txBody>
          <a:bodyPr/>
          <a:lstStyle/>
          <a:p>
            <a:fld id="{058D5546-39D6-4F10-A73E-790726F161E5}" type="slidenum">
              <a:rPr lang="en-US" smtClean="0"/>
              <a:pPr/>
              <a:t>5</a:t>
            </a:fld>
            <a:endParaRPr lang="en-US" dirty="0"/>
          </a:p>
        </p:txBody>
      </p:sp>
    </p:spTree>
    <p:extLst>
      <p:ext uri="{BB962C8B-B14F-4D97-AF65-F5344CB8AC3E}">
        <p14:creationId xmlns:p14="http://schemas.microsoft.com/office/powerpoint/2010/main" val="2056347659"/>
      </p:ext>
    </p:extLst>
  </p:cSld>
  <p:clrMapOvr>
    <a:masterClrMapping/>
  </p:clrMapOvr>
  <p:transition advTm="38328"/>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7200" y="914400"/>
            <a:ext cx="8458200" cy="584775"/>
          </a:xfrm>
          <a:prstGeom prst="rect">
            <a:avLst/>
          </a:prstGeom>
          <a:noFill/>
        </p:spPr>
        <p:txBody>
          <a:bodyPr wrap="square" rtlCol="0">
            <a:spAutoFit/>
          </a:bodyPr>
          <a:lstStyle/>
          <a:p>
            <a:r>
              <a:rPr lang="en-US" sz="3200" dirty="0">
                <a:latin typeface="Segoe UI Black" pitchFamily="34" charset="0"/>
                <a:ea typeface="Segoe UI Black" pitchFamily="34" charset="0"/>
                <a:cs typeface="Segoe UI Black" pitchFamily="34" charset="0"/>
              </a:rPr>
              <a:t>Clergy Order</a:t>
            </a:r>
            <a:endParaRPr lang="en-US" sz="2400" dirty="0">
              <a:latin typeface="Segoe UI Black" pitchFamily="34" charset="0"/>
              <a:ea typeface="Segoe UI Black" pitchFamily="34" charset="0"/>
              <a:cs typeface="Segoe UI Black" pitchFamily="34" charset="0"/>
            </a:endParaRPr>
          </a:p>
        </p:txBody>
      </p:sp>
      <p:sp>
        <p:nvSpPr>
          <p:cNvPr id="4" name="TextBox 3"/>
          <p:cNvSpPr txBox="1"/>
          <p:nvPr/>
        </p:nvSpPr>
        <p:spPr>
          <a:xfrm>
            <a:off x="762000" y="1752600"/>
            <a:ext cx="8001000" cy="4924425"/>
          </a:xfrm>
          <a:prstGeom prst="rect">
            <a:avLst/>
          </a:prstGeom>
          <a:noFill/>
        </p:spPr>
        <p:txBody>
          <a:bodyPr wrap="square" rtlCol="0">
            <a:spAutoFit/>
          </a:bodyPr>
          <a:lstStyle/>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Consists of</a:t>
            </a:r>
          </a:p>
          <a:p>
            <a:pPr marL="800100" lvl="1"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Active and resigned bishops of our Diocese who live here</a:t>
            </a:r>
          </a:p>
          <a:p>
            <a:pPr marL="800100" lvl="1"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Priests and deacons canonically resident here and who live here, serve a church or ministry here, or meet one of the exceptions</a:t>
            </a:r>
          </a:p>
          <a:p>
            <a:pPr marL="800100" lvl="1"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Other clergy without canonical residence here but who regularly serve a church or ministry here</a:t>
            </a:r>
          </a:p>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Only those clergy both canonically resident here </a:t>
            </a:r>
            <a:br>
              <a:rPr lang="en-US" sz="2400" dirty="0">
                <a:latin typeface="Open Sans" panose="020B0606030504020204" pitchFamily="34" charset="0"/>
                <a:ea typeface="Open Sans" panose="020B0606030504020204" pitchFamily="34" charset="0"/>
                <a:cs typeface="Open Sans" panose="020B0606030504020204" pitchFamily="34" charset="0"/>
              </a:rPr>
            </a:br>
            <a:r>
              <a:rPr lang="en-US" sz="2400" dirty="0">
                <a:latin typeface="Open Sans" panose="020B0606030504020204" pitchFamily="34" charset="0"/>
                <a:ea typeface="Open Sans" panose="020B0606030504020204" pitchFamily="34" charset="0"/>
                <a:cs typeface="Open Sans" panose="020B0606030504020204" pitchFamily="34" charset="0"/>
              </a:rPr>
              <a:t>and active here can vote</a:t>
            </a:r>
          </a:p>
          <a:p>
            <a:pPr marL="800100" lvl="1"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Around 170 voting clergy</a:t>
            </a:r>
          </a:p>
        </p:txBody>
      </p:sp>
      <p:sp>
        <p:nvSpPr>
          <p:cNvPr id="5" name="Slide Number Placeholder 4"/>
          <p:cNvSpPr>
            <a:spLocks noGrp="1"/>
          </p:cNvSpPr>
          <p:nvPr>
            <p:ph type="sldNum" sz="quarter" idx="12"/>
          </p:nvPr>
        </p:nvSpPr>
        <p:spPr/>
        <p:txBody>
          <a:bodyPr/>
          <a:lstStyle/>
          <a:p>
            <a:fld id="{058D5546-39D6-4F10-A73E-790726F161E5}" type="slidenum">
              <a:rPr lang="en-US" smtClean="0"/>
              <a:pPr/>
              <a:t>6</a:t>
            </a:fld>
            <a:endParaRPr lang="en-US" dirty="0"/>
          </a:p>
        </p:txBody>
      </p:sp>
    </p:spTree>
    <p:extLst>
      <p:ext uri="{BB962C8B-B14F-4D97-AF65-F5344CB8AC3E}">
        <p14:creationId xmlns:p14="http://schemas.microsoft.com/office/powerpoint/2010/main" val="822262227"/>
      </p:ext>
    </p:extLst>
  </p:cSld>
  <p:clrMapOvr>
    <a:masterClrMapping/>
  </p:clrMapOvr>
  <p:transition advTm="56518"/>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7200" y="914400"/>
            <a:ext cx="8229600" cy="584776"/>
          </a:xfrm>
          <a:prstGeom prst="rect">
            <a:avLst/>
          </a:prstGeom>
          <a:noFill/>
        </p:spPr>
        <p:txBody>
          <a:bodyPr wrap="square" rtlCol="0">
            <a:spAutoFit/>
          </a:bodyPr>
          <a:lstStyle/>
          <a:p>
            <a:r>
              <a:rPr lang="en-US" sz="3200" dirty="0">
                <a:latin typeface="Segoe UI Black" pitchFamily="34" charset="0"/>
                <a:ea typeface="Segoe UI Black" pitchFamily="34" charset="0"/>
                <a:cs typeface="Segoe UI Black" pitchFamily="34" charset="0"/>
              </a:rPr>
              <a:t>What an Annual Convention Does</a:t>
            </a:r>
            <a:endParaRPr lang="en-US" sz="2400" dirty="0">
              <a:latin typeface="Segoe UI Black" pitchFamily="34" charset="0"/>
              <a:ea typeface="Segoe UI Black" pitchFamily="34" charset="0"/>
              <a:cs typeface="Segoe UI Black" pitchFamily="34" charset="0"/>
            </a:endParaRPr>
          </a:p>
        </p:txBody>
      </p:sp>
      <p:sp>
        <p:nvSpPr>
          <p:cNvPr id="4" name="TextBox 3"/>
          <p:cNvSpPr txBox="1"/>
          <p:nvPr/>
        </p:nvSpPr>
        <p:spPr>
          <a:xfrm>
            <a:off x="685800" y="1676401"/>
            <a:ext cx="7848600" cy="5078313"/>
          </a:xfrm>
          <a:prstGeom prst="rect">
            <a:avLst/>
          </a:prstGeom>
          <a:noFill/>
        </p:spPr>
        <p:txBody>
          <a:bodyPr wrap="square" rtlCol="0">
            <a:spAutoFit/>
          </a:bodyPr>
          <a:lstStyle/>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Worships and hears addresses of the Bishops</a:t>
            </a:r>
          </a:p>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Elects officers and members of certain boards and committees</a:t>
            </a:r>
          </a:p>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Adopts annual Mission &amp; Ministry budget and Fair Share percentage</a:t>
            </a:r>
          </a:p>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Amends the Constitution, Canons, and Rules of Order</a:t>
            </a:r>
          </a:p>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Adopts resolutions on matters of concern</a:t>
            </a:r>
          </a:p>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Receives and considers reports from officers, institutions, commissions, and committees</a:t>
            </a:r>
          </a:p>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Sets date and site of next Convention</a:t>
            </a:r>
          </a:p>
        </p:txBody>
      </p:sp>
      <p:sp>
        <p:nvSpPr>
          <p:cNvPr id="5" name="Slide Number Placeholder 4"/>
          <p:cNvSpPr>
            <a:spLocks noGrp="1"/>
          </p:cNvSpPr>
          <p:nvPr>
            <p:ph type="sldNum" sz="quarter" idx="12"/>
          </p:nvPr>
        </p:nvSpPr>
        <p:spPr/>
        <p:txBody>
          <a:bodyPr/>
          <a:lstStyle/>
          <a:p>
            <a:fld id="{058D5546-39D6-4F10-A73E-790726F161E5}" type="slidenum">
              <a:rPr lang="en-US" smtClean="0"/>
              <a:pPr/>
              <a:t>7</a:t>
            </a:fld>
            <a:endParaRPr lang="en-US" dirty="0"/>
          </a:p>
        </p:txBody>
      </p:sp>
    </p:spTree>
    <p:extLst>
      <p:ext uri="{BB962C8B-B14F-4D97-AF65-F5344CB8AC3E}">
        <p14:creationId xmlns:p14="http://schemas.microsoft.com/office/powerpoint/2010/main" val="3522212014"/>
      </p:ext>
    </p:extLst>
  </p:cSld>
  <p:clrMapOvr>
    <a:masterClrMapping/>
  </p:clrMapOvr>
  <p:transition advTm="75138"/>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7200" y="914400"/>
            <a:ext cx="8229600" cy="584775"/>
          </a:xfrm>
          <a:prstGeom prst="rect">
            <a:avLst/>
          </a:prstGeom>
          <a:noFill/>
        </p:spPr>
        <p:txBody>
          <a:bodyPr wrap="square" rtlCol="0">
            <a:spAutoFit/>
          </a:bodyPr>
          <a:lstStyle/>
          <a:p>
            <a:r>
              <a:rPr lang="en-US" sz="3200" dirty="0">
                <a:latin typeface="Segoe UI Black" pitchFamily="34" charset="0"/>
                <a:ea typeface="Segoe UI Black" pitchFamily="34" charset="0"/>
                <a:cs typeface="Segoe UI Black" pitchFamily="34" charset="0"/>
              </a:rPr>
              <a:t>Electing a Bishop</a:t>
            </a:r>
            <a:endParaRPr lang="en-US" sz="2400" dirty="0">
              <a:latin typeface="Segoe UI Black" pitchFamily="34" charset="0"/>
              <a:ea typeface="Segoe UI Black" pitchFamily="34" charset="0"/>
              <a:cs typeface="Segoe UI Black" pitchFamily="34" charset="0"/>
            </a:endParaRPr>
          </a:p>
        </p:txBody>
      </p:sp>
      <p:sp>
        <p:nvSpPr>
          <p:cNvPr id="4" name="TextBox 3"/>
          <p:cNvSpPr txBox="1"/>
          <p:nvPr/>
        </p:nvSpPr>
        <p:spPr>
          <a:xfrm>
            <a:off x="685800" y="1828800"/>
            <a:ext cx="7848600" cy="4555093"/>
          </a:xfrm>
          <a:prstGeom prst="rect">
            <a:avLst/>
          </a:prstGeom>
          <a:noFill/>
        </p:spPr>
        <p:txBody>
          <a:bodyPr wrap="square" rtlCol="0">
            <a:spAutoFit/>
          </a:bodyPr>
          <a:lstStyle/>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Diocesan, Coadjutor, or </a:t>
            </a:r>
            <a:r>
              <a:rPr lang="en-US" sz="2400" dirty="0" err="1">
                <a:latin typeface="Open Sans" panose="020B0606030504020204" pitchFamily="34" charset="0"/>
                <a:ea typeface="Open Sans" panose="020B0606030504020204" pitchFamily="34" charset="0"/>
                <a:cs typeface="Open Sans" panose="020B0606030504020204" pitchFamily="34" charset="0"/>
              </a:rPr>
              <a:t>Suffragan</a:t>
            </a:r>
            <a:r>
              <a:rPr lang="en-US" sz="2400" dirty="0">
                <a:latin typeface="Open Sans" panose="020B0606030504020204" pitchFamily="34" charset="0"/>
                <a:ea typeface="Open Sans" panose="020B0606030504020204" pitchFamily="34" charset="0"/>
                <a:cs typeface="Open Sans" panose="020B0606030504020204" pitchFamily="34" charset="0"/>
              </a:rPr>
              <a:t> Bishop are elected</a:t>
            </a:r>
          </a:p>
          <a:p>
            <a:pPr marL="800100" lvl="1"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Assistant and Assisting Bishops are appointed</a:t>
            </a:r>
          </a:p>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At an annual Convention or a special Convention</a:t>
            </a:r>
          </a:p>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Nominees must receive a majority in both orders on the same ballot</a:t>
            </a:r>
          </a:p>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Subject to consents from other dioceses and from the House of Bishops of the General Convention</a:t>
            </a:r>
          </a:p>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Most recent elections were 2017, 2013, 2000, 1996, 1993, 1990, 1985, and 1979 </a:t>
            </a:r>
            <a:br>
              <a:rPr lang="en-US" sz="2400" dirty="0">
                <a:latin typeface="Open Sans" panose="020B0606030504020204" pitchFamily="34" charset="0"/>
                <a:ea typeface="Open Sans" panose="020B0606030504020204" pitchFamily="34" charset="0"/>
                <a:cs typeface="Open Sans" panose="020B0606030504020204" pitchFamily="34" charset="0"/>
              </a:rPr>
            </a:br>
            <a:endParaRPr lang="en-US" sz="2400" dirty="0">
              <a:latin typeface="Open Sans" panose="020B0606030504020204" pitchFamily="34" charset="0"/>
              <a:ea typeface="Open Sans" panose="020B0606030504020204" pitchFamily="34" charset="0"/>
              <a:cs typeface="Open Sans" panose="020B0606030504020204" pitchFamily="34" charset="0"/>
            </a:endParaRPr>
          </a:p>
        </p:txBody>
      </p:sp>
      <p:sp>
        <p:nvSpPr>
          <p:cNvPr id="5" name="Slide Number Placeholder 4"/>
          <p:cNvSpPr>
            <a:spLocks noGrp="1"/>
          </p:cNvSpPr>
          <p:nvPr>
            <p:ph type="sldNum" sz="quarter" idx="12"/>
          </p:nvPr>
        </p:nvSpPr>
        <p:spPr/>
        <p:txBody>
          <a:bodyPr/>
          <a:lstStyle/>
          <a:p>
            <a:fld id="{058D5546-39D6-4F10-A73E-790726F161E5}" type="slidenum">
              <a:rPr lang="en-US" smtClean="0"/>
              <a:pPr/>
              <a:t>8</a:t>
            </a:fld>
            <a:endParaRPr lang="en-US" dirty="0"/>
          </a:p>
        </p:txBody>
      </p:sp>
    </p:spTree>
    <p:extLst>
      <p:ext uri="{BB962C8B-B14F-4D97-AF65-F5344CB8AC3E}">
        <p14:creationId xmlns:p14="http://schemas.microsoft.com/office/powerpoint/2010/main" val="228693480"/>
      </p:ext>
    </p:extLst>
  </p:cSld>
  <p:clrMapOvr>
    <a:masterClrMapping/>
  </p:clrMapOvr>
  <p:transition advTm="58018"/>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7200" y="914400"/>
            <a:ext cx="8229600" cy="584776"/>
          </a:xfrm>
          <a:prstGeom prst="rect">
            <a:avLst/>
          </a:prstGeom>
          <a:noFill/>
        </p:spPr>
        <p:txBody>
          <a:bodyPr wrap="square" rtlCol="0">
            <a:spAutoFit/>
          </a:bodyPr>
          <a:lstStyle/>
          <a:p>
            <a:r>
              <a:rPr lang="en-US" sz="3200" dirty="0">
                <a:latin typeface="Segoe UI Black" pitchFamily="34" charset="0"/>
                <a:ea typeface="Segoe UI Black" pitchFamily="34" charset="0"/>
                <a:cs typeface="Segoe UI Black" pitchFamily="34" charset="0"/>
              </a:rPr>
              <a:t>Officers of Convention</a:t>
            </a:r>
            <a:endParaRPr lang="en-US" sz="2400" dirty="0">
              <a:latin typeface="Segoe UI Black" pitchFamily="34" charset="0"/>
              <a:ea typeface="Segoe UI Black" pitchFamily="34" charset="0"/>
              <a:cs typeface="Segoe UI Black" pitchFamily="34" charset="0"/>
            </a:endParaRPr>
          </a:p>
        </p:txBody>
      </p:sp>
      <p:sp>
        <p:nvSpPr>
          <p:cNvPr id="4" name="TextBox 3"/>
          <p:cNvSpPr txBox="1"/>
          <p:nvPr/>
        </p:nvSpPr>
        <p:spPr>
          <a:xfrm>
            <a:off x="685800" y="1676400"/>
            <a:ext cx="7848600" cy="3600986"/>
          </a:xfrm>
          <a:prstGeom prst="rect">
            <a:avLst/>
          </a:prstGeom>
          <a:noFill/>
        </p:spPr>
        <p:txBody>
          <a:bodyPr wrap="square" rtlCol="0">
            <a:spAutoFit/>
          </a:bodyPr>
          <a:lstStyle/>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The President</a:t>
            </a:r>
          </a:p>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The Secretary of the Convention</a:t>
            </a:r>
          </a:p>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The Treasurer of the Diocese</a:t>
            </a:r>
          </a:p>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The Chancellor of the Diocese </a:t>
            </a:r>
          </a:p>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The Chair of the Committee on Dispatch of Business</a:t>
            </a:r>
          </a:p>
          <a:p>
            <a:pPr marL="800100" lvl="1"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Often called “Dispatch”</a:t>
            </a:r>
          </a:p>
          <a:p>
            <a:pPr marL="342900" indent="-342900">
              <a:spcAft>
                <a:spcPts val="12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Parliamentarian</a:t>
            </a:r>
          </a:p>
        </p:txBody>
      </p:sp>
      <p:sp>
        <p:nvSpPr>
          <p:cNvPr id="5" name="Slide Number Placeholder 4"/>
          <p:cNvSpPr>
            <a:spLocks noGrp="1"/>
          </p:cNvSpPr>
          <p:nvPr>
            <p:ph type="sldNum" sz="quarter" idx="12"/>
          </p:nvPr>
        </p:nvSpPr>
        <p:spPr/>
        <p:txBody>
          <a:bodyPr/>
          <a:lstStyle/>
          <a:p>
            <a:fld id="{058D5546-39D6-4F10-A73E-790726F161E5}" type="slidenum">
              <a:rPr lang="en-US" smtClean="0"/>
              <a:pPr/>
              <a:t>9</a:t>
            </a:fld>
            <a:endParaRPr lang="en-US" dirty="0"/>
          </a:p>
        </p:txBody>
      </p:sp>
    </p:spTree>
    <p:extLst>
      <p:ext uri="{BB962C8B-B14F-4D97-AF65-F5344CB8AC3E}">
        <p14:creationId xmlns:p14="http://schemas.microsoft.com/office/powerpoint/2010/main" val="3316406557"/>
      </p:ext>
    </p:extLst>
  </p:cSld>
  <p:clrMapOvr>
    <a:masterClrMapping/>
  </p:clrMapOvr>
  <p:transition advTm="44148"/>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Oriel</Template>
  <TotalTime>2251</TotalTime>
  <Words>9320</Words>
  <Application>Microsoft Office PowerPoint</Application>
  <PresentationFormat>On-screen Show (4:3)</PresentationFormat>
  <Paragraphs>648</Paragraphs>
  <Slides>29</Slides>
  <Notes>26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29</vt:i4>
      </vt:variant>
    </vt:vector>
  </HeadingPairs>
  <TitlesOfParts>
    <vt:vector size="37" baseType="lpstr">
      <vt:lpstr>Arial</vt:lpstr>
      <vt:lpstr>Calibri</vt:lpstr>
      <vt:lpstr>Century Schoolbook</vt:lpstr>
      <vt:lpstr>Open Sans</vt:lpstr>
      <vt:lpstr>Segoe UI Black</vt:lpstr>
      <vt:lpstr>Wingdings</vt:lpstr>
      <vt:lpstr>Wingdings 2</vt:lpstr>
      <vt:lpstr>Oriel</vt:lpstr>
      <vt:lpstr>New Delegate Orientation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Preliminary 2015 Diocesan Budget</dc:title>
  <dc:creator>Summerlee Walter</dc:creator>
  <cp:lastModifiedBy>Summerlee Walter</cp:lastModifiedBy>
  <cp:revision>404</cp:revision>
  <cp:lastPrinted>2016-10-04T20:31:53Z</cp:lastPrinted>
  <dcterms:created xsi:type="dcterms:W3CDTF">2014-09-18T18:40:16Z</dcterms:created>
  <dcterms:modified xsi:type="dcterms:W3CDTF">2025-08-18T15:13:19Z</dcterms:modified>
</cp:coreProperties>
</file>