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58" r:id="rId4"/>
    <p:sldId id="259" r:id="rId5"/>
    <p:sldId id="261" r:id="rId6"/>
    <p:sldId id="260" r:id="rId7"/>
    <p:sldId id="262" r:id="rId8"/>
    <p:sldId id="264" r:id="rId9"/>
    <p:sldId id="263" r:id="rId10"/>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10"/>
    <p:restoredTop sz="95897"/>
  </p:normalViewPr>
  <p:slideViewPr>
    <p:cSldViewPr snapToGrid="0" snapToObjects="1">
      <p:cViewPr varScale="1">
        <p:scale>
          <a:sx n="96" d="100"/>
          <a:sy n="96" d="100"/>
        </p:scale>
        <p:origin x="150" y="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1/7/2022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1/7/2022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1/7/2022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1/7/2022</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1/7/2022</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1/7/2022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1/7/2022</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1/7/2022</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1/7/2022</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www.episdionc.org/uploads/images/children-school-and-family-guidelines-november-2-2021_394.pdf"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www.episdionc.org/coronaviru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03C9AA1-6C22-DB48-A898-CEE0AA75CFC7}"/>
              </a:ext>
            </a:extLst>
          </p:cNvPr>
          <p:cNvSpPr>
            <a:spLocks noGrp="1"/>
          </p:cNvSpPr>
          <p:nvPr>
            <p:ph type="ctrTitle"/>
          </p:nvPr>
        </p:nvSpPr>
        <p:spPr/>
        <p:txBody>
          <a:bodyPr/>
          <a:lstStyle/>
          <a:p>
            <a:r>
              <a:rPr lang="en-US" dirty="0" smtClean="0"/>
              <a:t>COVID </a:t>
            </a:r>
            <a:r>
              <a:rPr lang="en-US" dirty="0"/>
              <a:t>Protocols</a:t>
            </a:r>
          </a:p>
        </p:txBody>
      </p:sp>
      <p:sp>
        <p:nvSpPr>
          <p:cNvPr id="3" name="Subtitle 2">
            <a:extLst>
              <a:ext uri="{FF2B5EF4-FFF2-40B4-BE49-F238E27FC236}">
                <a16:creationId xmlns:a16="http://schemas.microsoft.com/office/drawing/2014/main" id="{D3C0E381-411A-3046-99FD-8416D764889F}"/>
              </a:ext>
            </a:extLst>
          </p:cNvPr>
          <p:cNvSpPr>
            <a:spLocks noGrp="1"/>
          </p:cNvSpPr>
          <p:nvPr>
            <p:ph type="subTitle" idx="1"/>
          </p:nvPr>
        </p:nvSpPr>
        <p:spPr/>
        <p:txBody>
          <a:bodyPr/>
          <a:lstStyle/>
          <a:p>
            <a:r>
              <a:rPr lang="en-US" dirty="0"/>
              <a:t>For use from the present until January 16th</a:t>
            </a:r>
          </a:p>
        </p:txBody>
      </p:sp>
      <p:sp>
        <p:nvSpPr>
          <p:cNvPr id="6" name="TextBox 5">
            <a:extLst>
              <a:ext uri="{FF2B5EF4-FFF2-40B4-BE49-F238E27FC236}">
                <a16:creationId xmlns:a16="http://schemas.microsoft.com/office/drawing/2014/main" id="{59C71B70-2A66-7343-A32A-6D8B30C72AB8}"/>
              </a:ext>
            </a:extLst>
          </p:cNvPr>
          <p:cNvSpPr txBox="1"/>
          <p:nvPr/>
        </p:nvSpPr>
        <p:spPr>
          <a:xfrm>
            <a:off x="9311268" y="783332"/>
            <a:ext cx="2880732" cy="5078313"/>
          </a:xfrm>
          <a:prstGeom prst="rect">
            <a:avLst/>
          </a:prstGeom>
          <a:noFill/>
        </p:spPr>
        <p:txBody>
          <a:bodyPr wrap="square" rtlCol="0">
            <a:spAutoFit/>
          </a:bodyPr>
          <a:lstStyle/>
          <a:p>
            <a:r>
              <a:rPr lang="en-US" dirty="0">
                <a:solidFill>
                  <a:srgbClr val="010000"/>
                </a:solidFill>
                <a:latin typeface="Verdana" panose="020B0604030504040204" pitchFamily="34" charset="0"/>
              </a:rPr>
              <a:t>Let love be genuine; hate what is evil, hold fast to what is good; love one another with mutual affection; outdo one another in showing </a:t>
            </a:r>
            <a:r>
              <a:rPr lang="en-US" dirty="0" err="1">
                <a:solidFill>
                  <a:srgbClr val="010000"/>
                </a:solidFill>
                <a:latin typeface="Verdana" panose="020B0604030504040204" pitchFamily="34" charset="0"/>
              </a:rPr>
              <a:t>honour</a:t>
            </a:r>
            <a:r>
              <a:rPr lang="en-US" dirty="0">
                <a:solidFill>
                  <a:srgbClr val="010000"/>
                </a:solidFill>
                <a:latin typeface="Verdana" panose="020B0604030504040204" pitchFamily="34" charset="0"/>
              </a:rPr>
              <a:t>. Do not lag in zeal, be ardent in spirit, serve the Lord. Rejoice in hope, be patient in suffering, persevere in prayer. Contribute to the needs of the saints; extend hospitality to strangers. </a:t>
            </a:r>
          </a:p>
          <a:p>
            <a:r>
              <a:rPr lang="en-US" dirty="0">
                <a:solidFill>
                  <a:srgbClr val="010000"/>
                </a:solidFill>
                <a:latin typeface="Verdana" panose="020B0604030504040204" pitchFamily="34" charset="0"/>
              </a:rPr>
              <a:t>Romans 12:9-13</a:t>
            </a:r>
            <a:endParaRPr lang="en-US" dirty="0"/>
          </a:p>
        </p:txBody>
      </p:sp>
    </p:spTree>
    <p:extLst>
      <p:ext uri="{BB962C8B-B14F-4D97-AF65-F5344CB8AC3E}">
        <p14:creationId xmlns:p14="http://schemas.microsoft.com/office/powerpoint/2010/main" val="285741431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6511F1-3D99-404A-88E5-5F35887BA02C}"/>
              </a:ext>
            </a:extLst>
          </p:cNvPr>
          <p:cNvSpPr>
            <a:spLocks noGrp="1"/>
          </p:cNvSpPr>
          <p:nvPr>
            <p:ph type="title"/>
          </p:nvPr>
        </p:nvSpPr>
        <p:spPr/>
        <p:txBody>
          <a:bodyPr/>
          <a:lstStyle/>
          <a:p>
            <a:r>
              <a:rPr lang="en-US" dirty="0"/>
              <a:t>Best practices during the Omicron Surge </a:t>
            </a:r>
          </a:p>
        </p:txBody>
      </p:sp>
      <p:sp>
        <p:nvSpPr>
          <p:cNvPr id="3" name="Content Placeholder 2">
            <a:extLst>
              <a:ext uri="{FF2B5EF4-FFF2-40B4-BE49-F238E27FC236}">
                <a16:creationId xmlns:a16="http://schemas.microsoft.com/office/drawing/2014/main" id="{42D1152D-B224-F84F-A9BD-AA5F5C233ADB}"/>
              </a:ext>
            </a:extLst>
          </p:cNvPr>
          <p:cNvSpPr>
            <a:spLocks noGrp="1"/>
          </p:cNvSpPr>
          <p:nvPr>
            <p:ph idx="1"/>
          </p:nvPr>
        </p:nvSpPr>
        <p:spPr/>
        <p:txBody>
          <a:bodyPr/>
          <a:lstStyle/>
          <a:p>
            <a:pPr marL="0" indent="0">
              <a:buNone/>
            </a:pPr>
            <a:r>
              <a:rPr lang="en-US" b="1" u="sng" dirty="0"/>
              <a:t>Current </a:t>
            </a:r>
            <a:r>
              <a:rPr lang="en-US" b="1" u="sng" dirty="0" smtClean="0"/>
              <a:t>Situation</a:t>
            </a:r>
            <a:endParaRPr lang="en-US" dirty="0"/>
          </a:p>
          <a:p>
            <a:r>
              <a:rPr lang="en-US" dirty="0"/>
              <a:t>As of January </a:t>
            </a:r>
            <a:r>
              <a:rPr lang="en-US" dirty="0" smtClean="0"/>
              <a:t>5, </a:t>
            </a:r>
            <a:r>
              <a:rPr lang="en-US" dirty="0"/>
              <a:t>the </a:t>
            </a:r>
            <a:r>
              <a:rPr lang="en-US" dirty="0" smtClean="0"/>
              <a:t>seven-day </a:t>
            </a:r>
            <a:r>
              <a:rPr lang="en-US" dirty="0"/>
              <a:t>rolling average positivity rate for COVID-19 was close to 30% for the State of North Carolina. Hospitalizations due to COVID have doubled since mid December. Due to the anticipated surge in COVID-19 cases </a:t>
            </a:r>
            <a:r>
              <a:rPr lang="en-US" dirty="0" smtClean="0"/>
              <a:t>post-New Year’s </a:t>
            </a:r>
            <a:r>
              <a:rPr lang="en-US" dirty="0"/>
              <a:t>c</a:t>
            </a:r>
            <a:r>
              <a:rPr lang="en-US" dirty="0" smtClean="0"/>
              <a:t>elebrations </a:t>
            </a:r>
            <a:r>
              <a:rPr lang="en-US" dirty="0"/>
              <a:t>and the return to </a:t>
            </a:r>
            <a:r>
              <a:rPr lang="en-US" dirty="0" smtClean="0"/>
              <a:t>schools, </a:t>
            </a:r>
            <a:r>
              <a:rPr lang="en-US" dirty="0"/>
              <a:t>and exacerbated by the highly transmissible nature of the omicron variant, </a:t>
            </a:r>
            <a:r>
              <a:rPr lang="en-US" dirty="0" smtClean="0"/>
              <a:t>these </a:t>
            </a:r>
            <a:r>
              <a:rPr lang="en-US" dirty="0"/>
              <a:t>rates are likely to remain high for a couple more weeks.  </a:t>
            </a:r>
          </a:p>
          <a:p>
            <a:r>
              <a:rPr lang="en-US" dirty="0"/>
              <a:t>Though the daily number of new cases rival and may exceed the peak of last </a:t>
            </a:r>
            <a:r>
              <a:rPr lang="en-US" dirty="0" smtClean="0"/>
              <a:t>winter, the </a:t>
            </a:r>
            <a:r>
              <a:rPr lang="en-US" dirty="0"/>
              <a:t>rate of transmission is  presenting significant challenges to our healthcare systems. Mild cases make people very sick and more front line workers have become ill. Asymptomatic, vaccinated and boosted people can spread the omicron variant unintentionally. </a:t>
            </a:r>
          </a:p>
          <a:p>
            <a:endParaRPr lang="en-US" dirty="0"/>
          </a:p>
        </p:txBody>
      </p:sp>
    </p:spTree>
    <p:extLst>
      <p:ext uri="{BB962C8B-B14F-4D97-AF65-F5344CB8AC3E}">
        <p14:creationId xmlns:p14="http://schemas.microsoft.com/office/powerpoint/2010/main" val="265361272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DEC75BB-62D5-B946-B38A-DA85104BE22F}"/>
              </a:ext>
            </a:extLst>
          </p:cNvPr>
          <p:cNvSpPr>
            <a:spLocks noGrp="1"/>
          </p:cNvSpPr>
          <p:nvPr>
            <p:ph type="title"/>
          </p:nvPr>
        </p:nvSpPr>
        <p:spPr>
          <a:xfrm>
            <a:off x="297524" y="864108"/>
            <a:ext cx="2947482" cy="4601183"/>
          </a:xfrm>
        </p:spPr>
        <p:txBody>
          <a:bodyPr>
            <a:normAutofit fontScale="90000"/>
          </a:bodyPr>
          <a:lstStyle/>
          <a:p>
            <a:r>
              <a:rPr lang="en-US" sz="2400" dirty="0"/>
              <a:t>Jeremiah 29:7</a:t>
            </a:r>
            <a:br>
              <a:rPr lang="en-US" sz="2400" dirty="0"/>
            </a:br>
            <a:r>
              <a:rPr lang="en-US" sz="1200" dirty="0"/>
              <a:t>English Standard Version</a:t>
            </a:r>
            <a:br>
              <a:rPr lang="en-US" sz="1200" dirty="0"/>
            </a:br>
            <a:r>
              <a:rPr lang="en-US" sz="2200" dirty="0"/>
              <a:t/>
            </a:r>
            <a:br>
              <a:rPr lang="en-US" sz="2200" dirty="0"/>
            </a:br>
            <a:r>
              <a:rPr lang="en-US" sz="2200" b="1" baseline="30000" dirty="0"/>
              <a:t>7 </a:t>
            </a:r>
            <a:r>
              <a:rPr lang="en-US" sz="2800" dirty="0"/>
              <a:t>But seek the welfare of the city where I have sent you into exile, and pray to the </a:t>
            </a:r>
            <a:r>
              <a:rPr lang="en-US" sz="2800" cap="small" dirty="0"/>
              <a:t>Lord</a:t>
            </a:r>
            <a:r>
              <a:rPr lang="en-US" sz="2800" dirty="0"/>
              <a:t> on its behalf, for in its welfare you will find your welfare.</a:t>
            </a:r>
            <a:br>
              <a:rPr lang="en-US" sz="2800" dirty="0"/>
            </a:br>
            <a:endParaRPr lang="en-US" sz="2800" dirty="0"/>
          </a:p>
        </p:txBody>
      </p:sp>
      <p:sp>
        <p:nvSpPr>
          <p:cNvPr id="3" name="Content Placeholder 2">
            <a:extLst>
              <a:ext uri="{FF2B5EF4-FFF2-40B4-BE49-F238E27FC236}">
                <a16:creationId xmlns:a16="http://schemas.microsoft.com/office/drawing/2014/main" id="{6290791D-01A7-004E-B3CF-DFF26D380265}"/>
              </a:ext>
            </a:extLst>
          </p:cNvPr>
          <p:cNvSpPr>
            <a:spLocks noGrp="1"/>
          </p:cNvSpPr>
          <p:nvPr>
            <p:ph idx="1"/>
          </p:nvPr>
        </p:nvSpPr>
        <p:spPr>
          <a:solidFill>
            <a:schemeClr val="tx2">
              <a:lumMod val="20000"/>
              <a:lumOff val="80000"/>
            </a:schemeClr>
          </a:solidFill>
        </p:spPr>
        <p:txBody>
          <a:bodyPr>
            <a:normAutofit/>
          </a:bodyPr>
          <a:lstStyle/>
          <a:p>
            <a:r>
              <a:rPr lang="en-US" sz="1800" b="1" dirty="0"/>
              <a:t>In view of this data and consistent with seeking the welfare of the broader community ……</a:t>
            </a:r>
          </a:p>
          <a:p>
            <a:r>
              <a:rPr lang="en-US" sz="1800" b="1" dirty="0"/>
              <a:t>In-person worship is not recommended for the next three weeks, through Sunday, January 16. Livestreaming of worship and/or </a:t>
            </a:r>
            <a:r>
              <a:rPr lang="en-US" sz="1800" b="1" dirty="0" smtClean="0"/>
              <a:t>Zoom </a:t>
            </a:r>
            <a:r>
              <a:rPr lang="en-US" sz="1800" b="1" dirty="0"/>
              <a:t>gatherings or pre-recording of worship with music is </a:t>
            </a:r>
            <a:r>
              <a:rPr lang="en-US" sz="1800" b="1" dirty="0" smtClean="0"/>
              <a:t>encouraged.</a:t>
            </a:r>
            <a:endParaRPr lang="en-US" sz="1800" b="1" dirty="0"/>
          </a:p>
          <a:p>
            <a:r>
              <a:rPr lang="en-US" sz="1800" b="1" dirty="0"/>
              <a:t> </a:t>
            </a:r>
            <a:r>
              <a:rPr lang="en-US" sz="1800" dirty="0" smtClean="0"/>
              <a:t>Singing outdoors is allowed; singing indoors is prohibited </a:t>
            </a:r>
            <a:r>
              <a:rPr lang="en-US" sz="1800" dirty="0" smtClean="0"/>
              <a:t>except </a:t>
            </a:r>
            <a:r>
              <a:rPr lang="en-US" sz="1800" dirty="0"/>
              <a:t>as described below.</a:t>
            </a:r>
            <a:endParaRPr lang="en-US" sz="1800" b="1" dirty="0"/>
          </a:p>
          <a:p>
            <a:r>
              <a:rPr lang="en-US" sz="1800" dirty="0"/>
              <a:t>Outdoor worship may be conducted, weather permitting, with masks and social distancing mandatory and following the relevant Stage 3 protocols for outdoor worship. </a:t>
            </a:r>
            <a:endParaRPr lang="en-US" sz="1800" b="1" dirty="0"/>
          </a:p>
          <a:p>
            <a:r>
              <a:rPr lang="en-US" sz="1800" b="1" dirty="0"/>
              <a:t>The bishops are not, however, </a:t>
            </a:r>
            <a:r>
              <a:rPr lang="en-US" sz="1800" b="1" dirty="0" smtClean="0"/>
              <a:t>prohibiting </a:t>
            </a:r>
            <a:r>
              <a:rPr lang="en-US" sz="1800" b="1" dirty="0"/>
              <a:t>indoor worship. Rather, we leave that to the discernment of local church leadership. We recommend you pay close attention to the trends in positivity rates and hospitalization rates in your county.</a:t>
            </a:r>
            <a:endParaRPr lang="en-US" sz="1800" dirty="0"/>
          </a:p>
          <a:p>
            <a:endParaRPr lang="en-US" dirty="0"/>
          </a:p>
        </p:txBody>
      </p:sp>
    </p:spTree>
    <p:extLst>
      <p:ext uri="{BB962C8B-B14F-4D97-AF65-F5344CB8AC3E}">
        <p14:creationId xmlns:p14="http://schemas.microsoft.com/office/powerpoint/2010/main" val="37039940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42C2366-329A-4143-BBF2-6110173EDA31}"/>
              </a:ext>
            </a:extLst>
          </p:cNvPr>
          <p:cNvSpPr>
            <a:spLocks noGrp="1"/>
          </p:cNvSpPr>
          <p:nvPr>
            <p:ph type="title"/>
          </p:nvPr>
        </p:nvSpPr>
        <p:spPr>
          <a:xfrm>
            <a:off x="252919" y="836341"/>
            <a:ext cx="2947482" cy="4888679"/>
          </a:xfrm>
        </p:spPr>
        <p:txBody>
          <a:bodyPr>
            <a:noAutofit/>
          </a:bodyPr>
          <a:lstStyle/>
          <a:p>
            <a:r>
              <a:rPr lang="en-US" sz="2000" dirty="0"/>
              <a:t>Worship</a:t>
            </a:r>
            <a:br>
              <a:rPr lang="en-US" sz="2000" dirty="0"/>
            </a:br>
            <a:r>
              <a:rPr lang="en-US" sz="2000" dirty="0"/>
              <a:t>Psalm 19</a:t>
            </a:r>
            <a:br>
              <a:rPr lang="en-US" sz="2000" dirty="0"/>
            </a:br>
            <a:r>
              <a:rPr lang="en-US" sz="2000" baseline="30000" dirty="0"/>
              <a:t>1</a:t>
            </a:r>
            <a:r>
              <a:rPr lang="en-US" sz="2000" dirty="0"/>
              <a:t> The heavens are telling the glory of God;</a:t>
            </a:r>
            <a:br>
              <a:rPr lang="en-US" sz="2000" dirty="0"/>
            </a:br>
            <a:r>
              <a:rPr lang="en-US" sz="2000" dirty="0"/>
              <a:t>   and the firmament</a:t>
            </a:r>
            <a:r>
              <a:rPr lang="en-US" sz="2000" baseline="30000" dirty="0"/>
              <a:t>*</a:t>
            </a:r>
            <a:r>
              <a:rPr lang="en-US" sz="2000" dirty="0"/>
              <a:t> proclaims his handiwork.</a:t>
            </a:r>
            <a:br>
              <a:rPr lang="en-US" sz="2000" dirty="0"/>
            </a:br>
            <a:r>
              <a:rPr lang="en-US" sz="2000" baseline="30000" dirty="0"/>
              <a:t>2</a:t>
            </a:r>
            <a:r>
              <a:rPr lang="en-US" sz="2000" dirty="0"/>
              <a:t> Day to day pours forth speech,</a:t>
            </a:r>
            <a:br>
              <a:rPr lang="en-US" sz="2000" dirty="0"/>
            </a:br>
            <a:r>
              <a:rPr lang="en-US" sz="2000" dirty="0"/>
              <a:t>   and night to night declares knowledge.</a:t>
            </a:r>
            <a:br>
              <a:rPr lang="en-US" sz="2000" dirty="0"/>
            </a:br>
            <a:r>
              <a:rPr lang="en-US" sz="2000" baseline="30000" dirty="0"/>
              <a:t>3</a:t>
            </a:r>
            <a:r>
              <a:rPr lang="en-US" sz="2000" dirty="0"/>
              <a:t> There is no speech, nor are there words;</a:t>
            </a:r>
            <a:br>
              <a:rPr lang="en-US" sz="2000" dirty="0"/>
            </a:br>
            <a:r>
              <a:rPr lang="en-US" sz="2000" dirty="0"/>
              <a:t>   their voice is not heard;</a:t>
            </a:r>
            <a:br>
              <a:rPr lang="en-US" sz="2000" dirty="0"/>
            </a:br>
            <a:r>
              <a:rPr lang="en-US" sz="2000" baseline="30000" dirty="0"/>
              <a:t>4</a:t>
            </a:r>
            <a:r>
              <a:rPr lang="en-US" sz="2000" dirty="0"/>
              <a:t> yet their voice</a:t>
            </a:r>
            <a:r>
              <a:rPr lang="en-US" sz="2000" baseline="30000" dirty="0"/>
              <a:t>*</a:t>
            </a:r>
            <a:r>
              <a:rPr lang="en-US" sz="2000" dirty="0"/>
              <a:t> goes out through all the earth,</a:t>
            </a:r>
            <a:br>
              <a:rPr lang="en-US" sz="2000" dirty="0"/>
            </a:br>
            <a:r>
              <a:rPr lang="en-US" sz="2000" dirty="0"/>
              <a:t>   and their words to the end of the world.</a:t>
            </a:r>
          </a:p>
        </p:txBody>
      </p:sp>
      <p:sp>
        <p:nvSpPr>
          <p:cNvPr id="3" name="Content Placeholder 2">
            <a:extLst>
              <a:ext uri="{FF2B5EF4-FFF2-40B4-BE49-F238E27FC236}">
                <a16:creationId xmlns:a16="http://schemas.microsoft.com/office/drawing/2014/main" id="{1E8176A1-7A3A-7D45-A604-A651B985E91F}"/>
              </a:ext>
            </a:extLst>
          </p:cNvPr>
          <p:cNvSpPr>
            <a:spLocks noGrp="1"/>
          </p:cNvSpPr>
          <p:nvPr>
            <p:ph idx="1"/>
          </p:nvPr>
        </p:nvSpPr>
        <p:spPr>
          <a:xfrm>
            <a:off x="3869268" y="1293541"/>
            <a:ext cx="7315200" cy="4691206"/>
          </a:xfrm>
        </p:spPr>
        <p:txBody>
          <a:bodyPr>
            <a:normAutofit lnSpcReduction="10000"/>
          </a:bodyPr>
          <a:lstStyle/>
          <a:p>
            <a:r>
              <a:rPr lang="en-US" dirty="0"/>
              <a:t>For those who choose to provide in-person worship and/or attend in-person worship, please enforce the already mandated masking for all, as well as social distancing protocols and registration. </a:t>
            </a:r>
          </a:p>
          <a:p>
            <a:r>
              <a:rPr lang="en-US" dirty="0"/>
              <a:t> </a:t>
            </a:r>
            <a:r>
              <a:rPr lang="en-US" dirty="0" smtClean="0"/>
              <a:t>Singing is permissible during outdoor worship. </a:t>
            </a:r>
            <a:endParaRPr lang="en-US" dirty="0"/>
          </a:p>
          <a:p>
            <a:r>
              <a:rPr lang="en-US" dirty="0"/>
              <a:t>Indoor singing may be done only by an ensemble up to four people, who are to be continually masked and standing 20 feet apart (from each other and any member of the congregation). If all ensemble members are fully vaccinated (which now includes a booster), asymptomatic and wearing well-fitting, high-quality masks, they may stand 6-8 feet apart from each other.</a:t>
            </a:r>
            <a:r>
              <a:rPr lang="en-US" dirty="0" smtClean="0"/>
              <a:t>. </a:t>
            </a:r>
            <a:r>
              <a:rPr lang="en-US" dirty="0"/>
              <a:t> </a:t>
            </a:r>
          </a:p>
          <a:p>
            <a:r>
              <a:rPr lang="en-US" dirty="0"/>
              <a:t>Preachers may take off their masks if positioned at least </a:t>
            </a:r>
            <a:r>
              <a:rPr lang="en-US" dirty="0" smtClean="0"/>
              <a:t>20 </a:t>
            </a:r>
            <a:r>
              <a:rPr lang="en-US" dirty="0"/>
              <a:t>feet away from all others in the space. </a:t>
            </a:r>
          </a:p>
          <a:p>
            <a:r>
              <a:rPr lang="en-US" dirty="0"/>
              <a:t>Bishops’ visits for this period will be either livestreamed, held outdoors or remote. Each bishop will work out the specifics with the rector/vicar in advance of their visit.</a:t>
            </a:r>
          </a:p>
          <a:p>
            <a:endParaRPr lang="en-US" dirty="0"/>
          </a:p>
        </p:txBody>
      </p:sp>
    </p:spTree>
    <p:extLst>
      <p:ext uri="{BB962C8B-B14F-4D97-AF65-F5344CB8AC3E}">
        <p14:creationId xmlns:p14="http://schemas.microsoft.com/office/powerpoint/2010/main" val="15633057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BA176A2-29BC-014C-9045-9BAF65E7A424}"/>
              </a:ext>
            </a:extLst>
          </p:cNvPr>
          <p:cNvSpPr>
            <a:spLocks noGrp="1"/>
          </p:cNvSpPr>
          <p:nvPr>
            <p:ph type="title"/>
          </p:nvPr>
        </p:nvSpPr>
        <p:spPr/>
        <p:txBody>
          <a:bodyPr/>
          <a:lstStyle/>
          <a:p>
            <a:r>
              <a:rPr lang="en-US" dirty="0"/>
              <a:t>Livestreaming and</a:t>
            </a:r>
            <a:br>
              <a:rPr lang="en-US" dirty="0"/>
            </a:br>
            <a:r>
              <a:rPr lang="en-US" dirty="0"/>
              <a:t>Pre-recording: follow Stage Three guidelines.</a:t>
            </a:r>
          </a:p>
        </p:txBody>
      </p:sp>
      <p:sp>
        <p:nvSpPr>
          <p:cNvPr id="3" name="Content Placeholder 2">
            <a:extLst>
              <a:ext uri="{FF2B5EF4-FFF2-40B4-BE49-F238E27FC236}">
                <a16:creationId xmlns:a16="http://schemas.microsoft.com/office/drawing/2014/main" id="{AB848D4B-F0B8-D84C-8EC7-97979B6D3A25}"/>
              </a:ext>
            </a:extLst>
          </p:cNvPr>
          <p:cNvSpPr>
            <a:spLocks noGrp="1"/>
          </p:cNvSpPr>
          <p:nvPr>
            <p:ph idx="1"/>
          </p:nvPr>
        </p:nvSpPr>
        <p:spPr/>
        <p:txBody>
          <a:bodyPr/>
          <a:lstStyle/>
          <a:p>
            <a:r>
              <a:rPr lang="en-US" sz="3200" dirty="0"/>
              <a:t>Worship teams of no more than 10 may gather indoors to record and/or livestream worship. </a:t>
            </a:r>
          </a:p>
          <a:p>
            <a:r>
              <a:rPr lang="en-US" sz="3200" b="1" dirty="0"/>
              <a:t>Masks and social distancing remain required</a:t>
            </a:r>
            <a:r>
              <a:rPr lang="en-US" sz="3200" dirty="0"/>
              <a:t>, as is following all other relevant Stage 3 protocols. </a:t>
            </a:r>
          </a:p>
          <a:p>
            <a:endParaRPr lang="en-US" dirty="0"/>
          </a:p>
        </p:txBody>
      </p:sp>
    </p:spTree>
    <p:extLst>
      <p:ext uri="{BB962C8B-B14F-4D97-AF65-F5344CB8AC3E}">
        <p14:creationId xmlns:p14="http://schemas.microsoft.com/office/powerpoint/2010/main" val="295817499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B07EC0-4936-E44D-B39F-5B1F74228EDF}"/>
              </a:ext>
            </a:extLst>
          </p:cNvPr>
          <p:cNvSpPr>
            <a:spLocks noGrp="1"/>
          </p:cNvSpPr>
          <p:nvPr>
            <p:ph type="title"/>
          </p:nvPr>
        </p:nvSpPr>
        <p:spPr/>
        <p:txBody>
          <a:bodyPr/>
          <a:lstStyle/>
          <a:p>
            <a:r>
              <a:rPr lang="en-US" dirty="0"/>
              <a:t>Other services</a:t>
            </a:r>
          </a:p>
        </p:txBody>
      </p:sp>
      <p:sp>
        <p:nvSpPr>
          <p:cNvPr id="3" name="Content Placeholder 2">
            <a:extLst>
              <a:ext uri="{FF2B5EF4-FFF2-40B4-BE49-F238E27FC236}">
                <a16:creationId xmlns:a16="http://schemas.microsoft.com/office/drawing/2014/main" id="{B988C907-986C-FB4D-BBF6-8362DE52E2CF}"/>
              </a:ext>
            </a:extLst>
          </p:cNvPr>
          <p:cNvSpPr>
            <a:spLocks noGrp="1"/>
          </p:cNvSpPr>
          <p:nvPr>
            <p:ph idx="1"/>
          </p:nvPr>
        </p:nvSpPr>
        <p:spPr>
          <a:solidFill>
            <a:schemeClr val="tx2">
              <a:lumMod val="40000"/>
              <a:lumOff val="60000"/>
            </a:schemeClr>
          </a:solidFill>
        </p:spPr>
        <p:txBody>
          <a:bodyPr/>
          <a:lstStyle/>
          <a:p>
            <a:pPr marL="0" indent="0">
              <a:buNone/>
            </a:pPr>
            <a:r>
              <a:rPr lang="en-US" b="1" u="sng" dirty="0"/>
              <a:t>FUNERALS, WEDDINGS AND </a:t>
            </a:r>
            <a:r>
              <a:rPr lang="en-US" b="1" u="sng" dirty="0" smtClean="0"/>
              <a:t>BAPTISMS</a:t>
            </a:r>
          </a:p>
          <a:p>
            <a:pPr marL="0" indent="0">
              <a:buNone/>
            </a:pPr>
            <a:endParaRPr lang="en-US" dirty="0"/>
          </a:p>
          <a:p>
            <a:r>
              <a:rPr lang="en-US" dirty="0"/>
              <a:t>Funerals, if at all possible, should be delayed until after this three-week period. If you need to move forward, we ask you do so with strict adherence to the risk reduction protocols.</a:t>
            </a:r>
          </a:p>
          <a:p>
            <a:pPr marL="0" indent="0">
              <a:buNone/>
            </a:pPr>
            <a:r>
              <a:rPr lang="en-US" dirty="0"/>
              <a:t> </a:t>
            </a:r>
          </a:p>
          <a:p>
            <a:r>
              <a:rPr lang="en-US" dirty="0"/>
              <a:t>Please consult with Bishop Sam Rodman regarding any baptisms or weddings scheduled for January.</a:t>
            </a:r>
          </a:p>
          <a:p>
            <a:endParaRPr lang="en-US" dirty="0"/>
          </a:p>
        </p:txBody>
      </p:sp>
    </p:spTree>
    <p:extLst>
      <p:ext uri="{BB962C8B-B14F-4D97-AF65-F5344CB8AC3E}">
        <p14:creationId xmlns:p14="http://schemas.microsoft.com/office/powerpoint/2010/main" val="1197650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4CE7494-9ACF-EA44-B5F1-2E6A984EBE63}"/>
              </a:ext>
            </a:extLst>
          </p:cNvPr>
          <p:cNvSpPr>
            <a:spLocks noGrp="1"/>
          </p:cNvSpPr>
          <p:nvPr>
            <p:ph type="title"/>
          </p:nvPr>
        </p:nvSpPr>
        <p:spPr/>
        <p:txBody>
          <a:bodyPr/>
          <a:lstStyle/>
          <a:p>
            <a:r>
              <a:rPr lang="en-US" dirty="0"/>
              <a:t>Indoor Events and Meetings</a:t>
            </a:r>
          </a:p>
        </p:txBody>
      </p:sp>
      <p:sp>
        <p:nvSpPr>
          <p:cNvPr id="3" name="Content Placeholder 2">
            <a:extLst>
              <a:ext uri="{FF2B5EF4-FFF2-40B4-BE49-F238E27FC236}">
                <a16:creationId xmlns:a16="http://schemas.microsoft.com/office/drawing/2014/main" id="{C6DF8A02-80F0-B544-89F6-3E7700E431E5}"/>
              </a:ext>
            </a:extLst>
          </p:cNvPr>
          <p:cNvSpPr>
            <a:spLocks noGrp="1"/>
          </p:cNvSpPr>
          <p:nvPr>
            <p:ph idx="1"/>
          </p:nvPr>
        </p:nvSpPr>
        <p:spPr>
          <a:xfrm>
            <a:off x="3869268" y="1123836"/>
            <a:ext cx="7315200" cy="5131998"/>
          </a:xfrm>
        </p:spPr>
        <p:txBody>
          <a:bodyPr>
            <a:normAutofit fontScale="92500" lnSpcReduction="20000"/>
          </a:bodyPr>
          <a:lstStyle/>
          <a:p>
            <a:r>
              <a:rPr lang="en-US" sz="3200" dirty="0"/>
              <a:t>Indoor fellowship events or meetings of more than 10 people are not recommended. For small indoor gatherings, masks and social distancing are required. </a:t>
            </a:r>
          </a:p>
          <a:p>
            <a:r>
              <a:rPr lang="en-US" sz="3200" b="1" i="1" dirty="0"/>
              <a:t>Serving of food and beverages is prohibited for the next three weeks, through Sunday January 16. </a:t>
            </a:r>
          </a:p>
          <a:p>
            <a:r>
              <a:rPr lang="en-US" sz="3200" dirty="0"/>
              <a:t>Church staff may continue to come to offices using heightened vigilance around the importance of masks, social distancing, handwashing and other preventative measures. </a:t>
            </a:r>
          </a:p>
          <a:p>
            <a:r>
              <a:rPr lang="en-US" sz="3200" dirty="0"/>
              <a:t>Direct service offerings may continue with proper precautions and protocols. </a:t>
            </a:r>
          </a:p>
          <a:p>
            <a:endParaRPr lang="en-US" dirty="0"/>
          </a:p>
        </p:txBody>
      </p:sp>
    </p:spTree>
    <p:extLst>
      <p:ext uri="{BB962C8B-B14F-4D97-AF65-F5344CB8AC3E}">
        <p14:creationId xmlns:p14="http://schemas.microsoft.com/office/powerpoint/2010/main" val="35043886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730609C-5821-3C48-9B77-9CBA77D91941}"/>
              </a:ext>
            </a:extLst>
          </p:cNvPr>
          <p:cNvSpPr>
            <a:spLocks noGrp="1"/>
          </p:cNvSpPr>
          <p:nvPr>
            <p:ph type="title"/>
          </p:nvPr>
        </p:nvSpPr>
        <p:spPr/>
        <p:txBody>
          <a:bodyPr/>
          <a:lstStyle/>
          <a:p>
            <a:r>
              <a:rPr lang="en-US" dirty="0"/>
              <a:t>Updated guidance on Nursery for Children</a:t>
            </a:r>
          </a:p>
        </p:txBody>
      </p:sp>
      <p:sp>
        <p:nvSpPr>
          <p:cNvPr id="3" name="Content Placeholder 2">
            <a:extLst>
              <a:ext uri="{FF2B5EF4-FFF2-40B4-BE49-F238E27FC236}">
                <a16:creationId xmlns:a16="http://schemas.microsoft.com/office/drawing/2014/main" id="{032AE148-228B-724F-9254-5A90577AD1CB}"/>
              </a:ext>
            </a:extLst>
          </p:cNvPr>
          <p:cNvSpPr>
            <a:spLocks noGrp="1"/>
          </p:cNvSpPr>
          <p:nvPr>
            <p:ph idx="1"/>
          </p:nvPr>
        </p:nvSpPr>
        <p:spPr/>
        <p:txBody>
          <a:bodyPr>
            <a:normAutofit/>
          </a:bodyPr>
          <a:lstStyle/>
          <a:p>
            <a:r>
              <a:rPr lang="en-US" dirty="0"/>
              <a:t>Congregations should look closely at the population who are attending in-person worship and determine if it is possible to suspend nursery service through at least January 16, or until such time as the COVID metrics begin to decrease and stabilize.  </a:t>
            </a:r>
          </a:p>
          <a:p>
            <a:r>
              <a:rPr lang="en-US" dirty="0"/>
              <a:t>It is the School Task Force's opinion that providing nursery care at this time is not prudent; however, local leadership, including priests and vestry wardens, are allowed to make the final decision. </a:t>
            </a:r>
            <a:r>
              <a:rPr lang="en-US" dirty="0" smtClean="0"/>
              <a:t> </a:t>
            </a:r>
            <a:endParaRPr lang="en-US" dirty="0"/>
          </a:p>
          <a:p>
            <a:r>
              <a:rPr lang="en-US" dirty="0"/>
              <a:t>Should nursery service continue, leadership should double down on </a:t>
            </a:r>
            <a:r>
              <a:rPr lang="en-US" u="sng" dirty="0">
                <a:hlinkClick r:id="rId2"/>
              </a:rPr>
              <a:t>COVID safety protocols</a:t>
            </a:r>
            <a:r>
              <a:rPr lang="en-US" dirty="0"/>
              <a:t> and make certain all staff are aware of and willing to follow them strictly. We cannot stress enough how in addition to vaccination and boosters, simple practices such as self-monitoring, mask wearing, hand washing, hand sanitizing and sanitizing of surfaces and toys can aid in the fight against the virus.</a:t>
            </a:r>
          </a:p>
        </p:txBody>
      </p:sp>
    </p:spTree>
    <p:extLst>
      <p:ext uri="{BB962C8B-B14F-4D97-AF65-F5344CB8AC3E}">
        <p14:creationId xmlns:p14="http://schemas.microsoft.com/office/powerpoint/2010/main" val="17352998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DC3D3C6-D174-2A44-95B3-DB8CDE7EFBF9}"/>
              </a:ext>
            </a:extLst>
          </p:cNvPr>
          <p:cNvSpPr>
            <a:spLocks noGrp="1"/>
          </p:cNvSpPr>
          <p:nvPr>
            <p:ph type="title"/>
          </p:nvPr>
        </p:nvSpPr>
        <p:spPr/>
        <p:txBody>
          <a:bodyPr/>
          <a:lstStyle/>
          <a:p>
            <a:r>
              <a:rPr lang="en-US" dirty="0"/>
              <a:t>Reporting Positive Tests for COVID</a:t>
            </a:r>
          </a:p>
        </p:txBody>
      </p:sp>
      <p:sp>
        <p:nvSpPr>
          <p:cNvPr id="3" name="Content Placeholder 2">
            <a:extLst>
              <a:ext uri="{FF2B5EF4-FFF2-40B4-BE49-F238E27FC236}">
                <a16:creationId xmlns:a16="http://schemas.microsoft.com/office/drawing/2014/main" id="{5AE9D5B5-0246-BE4C-A34A-EE3BD5EEB9C1}"/>
              </a:ext>
            </a:extLst>
          </p:cNvPr>
          <p:cNvSpPr>
            <a:spLocks noGrp="1"/>
          </p:cNvSpPr>
          <p:nvPr>
            <p:ph idx="1"/>
          </p:nvPr>
        </p:nvSpPr>
        <p:spPr/>
        <p:txBody>
          <a:bodyPr>
            <a:normAutofit/>
          </a:bodyPr>
          <a:lstStyle/>
          <a:p>
            <a:r>
              <a:rPr lang="en-US" dirty="0"/>
              <a:t>Let one of the canons or the bishops know if you or a member of your leadership team tests positive for COVID. We are ready, willing and able to assist in developing a response. </a:t>
            </a:r>
          </a:p>
          <a:p>
            <a:r>
              <a:rPr lang="en-US" dirty="0"/>
              <a:t>If someone tests positive for COVID who has recently attended a church function or otherwise come into contact with other church members, initiate your notification process as well as inform one of the canons or the bishops. </a:t>
            </a:r>
          </a:p>
          <a:p>
            <a:r>
              <a:rPr lang="en-US" smtClean="0"/>
              <a:t>If </a:t>
            </a:r>
            <a:r>
              <a:rPr lang="en-US" dirty="0"/>
              <a:t>lay members or anyone in the congregation test positive: The member who tests positive should notify their senior warden and rector for pastoral support. The senior warden and rector/vicar will then notify other congregants who may have been exposed using language similar to "A member at the 8 a.m. service on X date has tested positive. You were also present at that service/event. You should consult your physician for guidance in getting tested.”</a:t>
            </a:r>
          </a:p>
          <a:p>
            <a:r>
              <a:rPr lang="en-US" dirty="0">
                <a:hlinkClick r:id="rId2"/>
              </a:rPr>
              <a:t>https://www.episdionc.org/coronavirus/</a:t>
            </a:r>
            <a:endParaRPr lang="en-US" dirty="0"/>
          </a:p>
          <a:p>
            <a:endParaRPr lang="en-US" dirty="0"/>
          </a:p>
          <a:p>
            <a:endParaRPr lang="en-US" dirty="0"/>
          </a:p>
        </p:txBody>
      </p:sp>
    </p:spTree>
    <p:extLst>
      <p:ext uri="{BB962C8B-B14F-4D97-AF65-F5344CB8AC3E}">
        <p14:creationId xmlns:p14="http://schemas.microsoft.com/office/powerpoint/2010/main" val="1692692275"/>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Frame</Template>
  <TotalTime>72</TotalTime>
  <Words>484</Words>
  <Application>Microsoft Office PowerPoint</Application>
  <PresentationFormat>Widescreen</PresentationFormat>
  <Paragraphs>43</Paragraphs>
  <Slides>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9</vt:i4>
      </vt:variant>
    </vt:vector>
  </HeadingPairs>
  <TitlesOfParts>
    <vt:vector size="13" baseType="lpstr">
      <vt:lpstr>Corbel</vt:lpstr>
      <vt:lpstr>Verdana</vt:lpstr>
      <vt:lpstr>Wingdings 2</vt:lpstr>
      <vt:lpstr>Frame</vt:lpstr>
      <vt:lpstr>COVID Protocols</vt:lpstr>
      <vt:lpstr>Best practices during the Omicron Surge </vt:lpstr>
      <vt:lpstr>Jeremiah 29:7 English Standard Version  7 But seek the welfare of the city where I have sent you into exile, and pray to the Lord on its behalf, for in its welfare you will find your welfare. </vt:lpstr>
      <vt:lpstr>Worship Psalm 19 1 The heavens are telling the glory of God;    and the firmament* proclaims his handiwork. 2 Day to day pours forth speech,    and night to night declares knowledge. 3 There is no speech, nor are there words;    their voice is not heard; 4 yet their voice* goes out through all the earth,    and their words to the end of the world.</vt:lpstr>
      <vt:lpstr>Livestreaming and Pre-recording: follow Stage Three guidelines.</vt:lpstr>
      <vt:lpstr>Other services</vt:lpstr>
      <vt:lpstr>Indoor Events and Meetings</vt:lpstr>
      <vt:lpstr>Updated guidance on Nursery for Children</vt:lpstr>
      <vt:lpstr>Reporting Positive Tests for COVID</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Covid Protocols</dc:title>
  <dc:creator>Microsoft Office User</dc:creator>
  <cp:lastModifiedBy>Christine McTaggart</cp:lastModifiedBy>
  <cp:revision>8</cp:revision>
  <dcterms:created xsi:type="dcterms:W3CDTF">2022-01-03T22:28:37Z</dcterms:created>
  <dcterms:modified xsi:type="dcterms:W3CDTF">2022-01-07T14:08:51Z</dcterms:modified>
</cp:coreProperties>
</file>