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68" r:id="rId4"/>
    <p:sldId id="270" r:id="rId5"/>
    <p:sldId id="272" r:id="rId6"/>
    <p:sldId id="275" r:id="rId7"/>
    <p:sldId id="276" r:id="rId8"/>
    <p:sldId id="277" r:id="rId9"/>
    <p:sldId id="279" r:id="rId10"/>
    <p:sldId id="280" r:id="rId11"/>
    <p:sldId id="265" r:id="rId12"/>
    <p:sldId id="263" r:id="rId13"/>
    <p:sldId id="273" r:id="rId14"/>
    <p:sldId id="278"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1/7/2021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home.treasury.gov/car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Paycheck Protection Program </a:t>
            </a:r>
            <a:endParaRPr lang="en-US" dirty="0"/>
          </a:p>
        </p:txBody>
      </p:sp>
      <p:sp>
        <p:nvSpPr>
          <p:cNvPr id="3" name="Subtitle 2"/>
          <p:cNvSpPr>
            <a:spLocks noGrp="1"/>
          </p:cNvSpPr>
          <p:nvPr>
            <p:ph type="subTitle" idx="1"/>
          </p:nvPr>
        </p:nvSpPr>
        <p:spPr/>
        <p:txBody>
          <a:bodyPr/>
          <a:lstStyle/>
          <a:p>
            <a:r>
              <a:rPr lang="en-US" dirty="0" smtClean="0"/>
              <a:t>January 2021</a:t>
            </a:r>
            <a:endParaRPr lang="en-US" dirty="0"/>
          </a:p>
        </p:txBody>
      </p:sp>
    </p:spTree>
    <p:extLst>
      <p:ext uri="{BB962C8B-B14F-4D97-AF65-F5344CB8AC3E}">
        <p14:creationId xmlns:p14="http://schemas.microsoft.com/office/powerpoint/2010/main" val="1147785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the Loan is not Forgiven?</a:t>
            </a:r>
            <a:endParaRPr lang="en-US" dirty="0"/>
          </a:p>
        </p:txBody>
      </p:sp>
      <p:sp>
        <p:nvSpPr>
          <p:cNvPr id="3" name="Content Placeholder 2"/>
          <p:cNvSpPr>
            <a:spLocks noGrp="1"/>
          </p:cNvSpPr>
          <p:nvPr>
            <p:ph idx="1"/>
          </p:nvPr>
        </p:nvSpPr>
        <p:spPr/>
        <p:txBody>
          <a:bodyPr>
            <a:normAutofit fontScale="85000" lnSpcReduction="10000"/>
          </a:bodyPr>
          <a:lstStyle/>
          <a:p>
            <a:pPr lvl="0"/>
            <a:r>
              <a:rPr lang="en-US" sz="3200" dirty="0" smtClean="0"/>
              <a:t>These </a:t>
            </a:r>
            <a:r>
              <a:rPr lang="en-US" sz="3200" dirty="0"/>
              <a:t>loans would have an interest rate of 1% and a term of five </a:t>
            </a:r>
            <a:r>
              <a:rPr lang="en-US" sz="3200" dirty="0" smtClean="0"/>
              <a:t>years</a:t>
            </a:r>
          </a:p>
          <a:p>
            <a:pPr lvl="0"/>
            <a:r>
              <a:rPr lang="en-US" sz="3200" dirty="0" smtClean="0"/>
              <a:t>Loan </a:t>
            </a:r>
            <a:r>
              <a:rPr lang="en-US" sz="3200" dirty="0"/>
              <a:t>payments are deferred for 10 months after the covered period ends or when you receive a forgiveness verdict, whichever comes </a:t>
            </a:r>
            <a:r>
              <a:rPr lang="en-US" sz="3200" dirty="0" smtClean="0"/>
              <a:t>first</a:t>
            </a:r>
          </a:p>
          <a:p>
            <a:pPr lvl="0"/>
            <a:r>
              <a:rPr lang="en-US" sz="3200" dirty="0" smtClean="0"/>
              <a:t>Diocese giving you a one time exemption you do not need to file with the Standing Committee</a:t>
            </a:r>
          </a:p>
          <a:p>
            <a:pPr lvl="0"/>
            <a:r>
              <a:rPr lang="en-US" sz="3200" dirty="0" smtClean="0"/>
              <a:t>Deadline to file for Forgiveness is different for each of you.</a:t>
            </a:r>
            <a:endParaRPr lang="en-US" sz="3200" dirty="0"/>
          </a:p>
          <a:p>
            <a:endParaRPr lang="en-US" sz="3200" dirty="0"/>
          </a:p>
        </p:txBody>
      </p:sp>
    </p:spTree>
    <p:extLst>
      <p:ext uri="{BB962C8B-B14F-4D97-AF65-F5344CB8AC3E}">
        <p14:creationId xmlns:p14="http://schemas.microsoft.com/office/powerpoint/2010/main" val="521532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INFO do you Need?</a:t>
            </a:r>
            <a:endParaRPr lang="en-US" dirty="0"/>
          </a:p>
        </p:txBody>
      </p:sp>
      <p:sp>
        <p:nvSpPr>
          <p:cNvPr id="3" name="Content Placeholder 2"/>
          <p:cNvSpPr>
            <a:spLocks noGrp="1"/>
          </p:cNvSpPr>
          <p:nvPr>
            <p:ph idx="1"/>
          </p:nvPr>
        </p:nvSpPr>
        <p:spPr>
          <a:xfrm>
            <a:off x="677334" y="1306286"/>
            <a:ext cx="8596668" cy="5150497"/>
          </a:xfrm>
        </p:spPr>
        <p:txBody>
          <a:bodyPr>
            <a:normAutofit fontScale="92500" lnSpcReduction="20000"/>
          </a:bodyPr>
          <a:lstStyle/>
          <a:p>
            <a:r>
              <a:rPr lang="en-US" sz="2800" dirty="0">
                <a:solidFill>
                  <a:schemeClr val="tx1"/>
                </a:solidFill>
                <a:hlinkClick r:id="rId2"/>
              </a:rPr>
              <a:t>When applying please make sure you use your EIN number your parish is part of our group number 2195 registered with the IRS </a:t>
            </a:r>
          </a:p>
          <a:p>
            <a:r>
              <a:rPr lang="en-US" sz="2800" dirty="0">
                <a:solidFill>
                  <a:schemeClr val="tx1"/>
                </a:solidFill>
                <a:hlinkClick r:id="rId2"/>
              </a:rPr>
              <a:t>Do NOT use the diocese EIN ending in 469</a:t>
            </a:r>
          </a:p>
          <a:p>
            <a:r>
              <a:rPr lang="en-US" sz="2800" dirty="0">
                <a:solidFill>
                  <a:schemeClr val="tx1"/>
                </a:solidFill>
              </a:rPr>
              <a:t>If the bank asks you for a state </a:t>
            </a:r>
            <a:r>
              <a:rPr lang="en-US" sz="2800" dirty="0" smtClean="0">
                <a:solidFill>
                  <a:schemeClr val="tx1"/>
                </a:solidFill>
              </a:rPr>
              <a:t>registration your response is this:</a:t>
            </a:r>
          </a:p>
          <a:p>
            <a:r>
              <a:rPr lang="en-US" sz="2800" dirty="0" smtClean="0">
                <a:solidFill>
                  <a:schemeClr val="tx1"/>
                </a:solidFill>
              </a:rPr>
              <a:t>The </a:t>
            </a:r>
            <a:r>
              <a:rPr lang="en-US" sz="2800" dirty="0">
                <a:solidFill>
                  <a:schemeClr val="tx1"/>
                </a:solidFill>
              </a:rPr>
              <a:t>diocese and all of our congregations are Religious Societies existing pursuant to Chapter 61 of the NC General Statutes.  There is no provision for Religious Societies to register with anyone or get certificates from anyone.  </a:t>
            </a:r>
            <a:endParaRPr lang="en-US" sz="2800" dirty="0" smtClean="0">
              <a:solidFill>
                <a:schemeClr val="tx1"/>
              </a:solidFill>
            </a:endParaRPr>
          </a:p>
          <a:p>
            <a:r>
              <a:rPr lang="en-US" sz="2800" dirty="0" smtClean="0">
                <a:solidFill>
                  <a:schemeClr val="tx1"/>
                </a:solidFill>
              </a:rPr>
              <a:t>What </a:t>
            </a:r>
            <a:r>
              <a:rPr lang="en-US" sz="2800" dirty="0">
                <a:solidFill>
                  <a:schemeClr val="tx1"/>
                </a:solidFill>
              </a:rPr>
              <a:t>you can give </a:t>
            </a:r>
            <a:r>
              <a:rPr lang="en-US" sz="2800" dirty="0" smtClean="0">
                <a:solidFill>
                  <a:schemeClr val="tx1"/>
                </a:solidFill>
              </a:rPr>
              <a:t>the bank is </a:t>
            </a:r>
            <a:r>
              <a:rPr lang="en-US" sz="2800" dirty="0">
                <a:solidFill>
                  <a:schemeClr val="tx1"/>
                </a:solidFill>
              </a:rPr>
              <a:t>a good standing letter with the diocese and </a:t>
            </a:r>
            <a:r>
              <a:rPr lang="en-US" sz="2800" dirty="0" smtClean="0">
                <a:solidFill>
                  <a:schemeClr val="tx1"/>
                </a:solidFill>
              </a:rPr>
              <a:t>a copy of the canons(found on our website) </a:t>
            </a:r>
            <a:endParaRPr lang="en-US" sz="2800" dirty="0">
              <a:solidFill>
                <a:schemeClr val="tx1"/>
              </a:solidFill>
              <a:hlinkClick r:id="rId2"/>
            </a:endParaRPr>
          </a:p>
        </p:txBody>
      </p:sp>
      <p:sp>
        <p:nvSpPr>
          <p:cNvPr id="4" name="Rectangle 1"/>
          <p:cNvSpPr>
            <a:spLocks noChangeArrowheads="1"/>
          </p:cNvSpPr>
          <p:nvPr/>
        </p:nvSpPr>
        <p:spPr bwMode="auto">
          <a:xfrm>
            <a:off x="2403566" y="9573289"/>
            <a:ext cx="1611086" cy="2462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rPr>
              <a:t>()</a:t>
            </a:r>
            <a:r>
              <a:rPr kumimoji="0" lang="en-US" altLang="en-US" sz="8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62984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 you apply and how?</a:t>
            </a:r>
            <a:endParaRPr lang="en-US" dirty="0"/>
          </a:p>
        </p:txBody>
      </p:sp>
      <p:sp>
        <p:nvSpPr>
          <p:cNvPr id="3" name="Content Placeholder 2"/>
          <p:cNvSpPr>
            <a:spLocks noGrp="1"/>
          </p:cNvSpPr>
          <p:nvPr>
            <p:ph idx="1"/>
          </p:nvPr>
        </p:nvSpPr>
        <p:spPr>
          <a:xfrm>
            <a:off x="677334" y="1541417"/>
            <a:ext cx="9754290" cy="4934028"/>
          </a:xfrm>
        </p:spPr>
        <p:txBody>
          <a:bodyPr>
            <a:normAutofit fontScale="92500" lnSpcReduction="20000"/>
          </a:bodyPr>
          <a:lstStyle/>
          <a:p>
            <a:r>
              <a:rPr lang="en-US" sz="3600" dirty="0" smtClean="0">
                <a:solidFill>
                  <a:srgbClr val="FF0000"/>
                </a:solidFill>
              </a:rPr>
              <a:t>Starting NOW </a:t>
            </a:r>
          </a:p>
          <a:p>
            <a:r>
              <a:rPr lang="en-US" sz="3500" dirty="0" smtClean="0"/>
              <a:t>Lenders </a:t>
            </a:r>
            <a:r>
              <a:rPr lang="en-US" sz="3500" dirty="0"/>
              <a:t>are expected to be ready to take applications starting as early as </a:t>
            </a:r>
            <a:r>
              <a:rPr lang="en-US" sz="3500" dirty="0" smtClean="0"/>
              <a:t>this </a:t>
            </a:r>
            <a:r>
              <a:rPr lang="en-US" sz="3500" dirty="0"/>
              <a:t>week.</a:t>
            </a:r>
            <a:endParaRPr lang="en-US" sz="3500" dirty="0" smtClean="0">
              <a:solidFill>
                <a:srgbClr val="FF0000"/>
              </a:solidFill>
            </a:endParaRPr>
          </a:p>
          <a:p>
            <a:r>
              <a:rPr lang="en-US" sz="3600" dirty="0">
                <a:solidFill>
                  <a:schemeClr val="tx1"/>
                </a:solidFill>
              </a:rPr>
              <a:t>Get in contact with a Banker- Larger banks may take longer</a:t>
            </a:r>
          </a:p>
          <a:p>
            <a:r>
              <a:rPr lang="en-US" sz="3600" b="1" dirty="0" smtClean="0"/>
              <a:t>It </a:t>
            </a:r>
            <a:r>
              <a:rPr lang="en-US" sz="3600" b="1" dirty="0"/>
              <a:t>is on a first-come, first-served basis so it is imperative to </a:t>
            </a:r>
            <a:r>
              <a:rPr lang="en-US" sz="3600" b="1" dirty="0" smtClean="0"/>
              <a:t>act as soon as possible. </a:t>
            </a:r>
            <a:endParaRPr lang="en-US" sz="3600" b="1" dirty="0" smtClean="0"/>
          </a:p>
          <a:p>
            <a:r>
              <a:rPr lang="en-US" sz="3600" b="1" dirty="0" smtClean="0"/>
              <a:t>The </a:t>
            </a:r>
            <a:r>
              <a:rPr lang="en-US" sz="3600" b="1" dirty="0" smtClean="0"/>
              <a:t>deadline remains open until </a:t>
            </a:r>
            <a:endParaRPr lang="en-US" sz="3600" b="1" dirty="0" smtClean="0"/>
          </a:p>
          <a:p>
            <a:r>
              <a:rPr lang="en-US" sz="5800" b="1" dirty="0" smtClean="0"/>
              <a:t>March 31,2021</a:t>
            </a:r>
            <a:r>
              <a:rPr lang="en-US" sz="5800" dirty="0" smtClean="0">
                <a:solidFill>
                  <a:schemeClr val="tx1"/>
                </a:solidFill>
              </a:rPr>
              <a:t> </a:t>
            </a:r>
          </a:p>
        </p:txBody>
      </p:sp>
    </p:spTree>
    <p:extLst>
      <p:ext uri="{BB962C8B-B14F-4D97-AF65-F5344CB8AC3E}">
        <p14:creationId xmlns:p14="http://schemas.microsoft.com/office/powerpoint/2010/main" val="1629553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Make this a Priority </a:t>
            </a:r>
            <a:endParaRPr lang="en-US" sz="6000" dirty="0"/>
          </a:p>
        </p:txBody>
      </p:sp>
      <p:sp>
        <p:nvSpPr>
          <p:cNvPr id="3" name="Content Placeholder 2"/>
          <p:cNvSpPr>
            <a:spLocks noGrp="1"/>
          </p:cNvSpPr>
          <p:nvPr>
            <p:ph idx="1"/>
          </p:nvPr>
        </p:nvSpPr>
        <p:spPr>
          <a:xfrm>
            <a:off x="583472" y="1654629"/>
            <a:ext cx="10781213" cy="4963885"/>
          </a:xfrm>
        </p:spPr>
        <p:txBody>
          <a:bodyPr>
            <a:normAutofit fontScale="92500" lnSpcReduction="20000"/>
          </a:bodyPr>
          <a:lstStyle/>
          <a:p>
            <a:r>
              <a:rPr lang="en-US" sz="4800" dirty="0" smtClean="0"/>
              <a:t>Do not wait this pandemic is going to take a long time to work its self out</a:t>
            </a:r>
          </a:p>
          <a:p>
            <a:r>
              <a:rPr lang="en-US" sz="4800" dirty="0" smtClean="0"/>
              <a:t>It is the most responsible thing you can do for your congregation,</a:t>
            </a:r>
            <a:r>
              <a:rPr lang="en-US" sz="4800" dirty="0"/>
              <a:t> your </a:t>
            </a:r>
            <a:r>
              <a:rPr lang="en-US" sz="4800" dirty="0" smtClean="0"/>
              <a:t>employees and the diocese as a whole</a:t>
            </a:r>
          </a:p>
          <a:p>
            <a:r>
              <a:rPr lang="en-US" sz="4800" dirty="0" smtClean="0"/>
              <a:t>Calling you to think as a whole be a partner (41 churches with no clergy or very little payroll)</a:t>
            </a:r>
            <a:endParaRPr lang="en-US" sz="4800" dirty="0"/>
          </a:p>
        </p:txBody>
      </p:sp>
    </p:spTree>
    <p:extLst>
      <p:ext uri="{BB962C8B-B14F-4D97-AF65-F5344CB8AC3E}">
        <p14:creationId xmlns:p14="http://schemas.microsoft.com/office/powerpoint/2010/main" val="2419820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677334" y="1576251"/>
            <a:ext cx="8596668" cy="5024846"/>
          </a:xfrm>
        </p:spPr>
        <p:txBody>
          <a:bodyPr>
            <a:normAutofit/>
          </a:bodyPr>
          <a:lstStyle/>
          <a:p>
            <a:r>
              <a:rPr lang="en-US" sz="3200" dirty="0" smtClean="0"/>
              <a:t>Call or email your lender</a:t>
            </a:r>
          </a:p>
          <a:p>
            <a:r>
              <a:rPr lang="en-US" sz="3200" dirty="0" smtClean="0"/>
              <a:t>Get your 2020 financial completed</a:t>
            </a:r>
          </a:p>
          <a:p>
            <a:pPr lvl="1"/>
            <a:r>
              <a:rPr lang="en-US" sz="3000" dirty="0" smtClean="0"/>
              <a:t>Compare all Four Quarters 2019 vs 2020</a:t>
            </a:r>
          </a:p>
          <a:p>
            <a:pPr lvl="1"/>
            <a:r>
              <a:rPr lang="en-US" sz="3000" dirty="0" smtClean="0"/>
              <a:t>ADP offers payroll reports</a:t>
            </a:r>
          </a:p>
          <a:p>
            <a:r>
              <a:rPr lang="en-US" sz="3200" dirty="0" smtClean="0"/>
              <a:t>Email your regional Canon or Maria Gillespie if you have questions or to get your letter in good standing from the diocese for your application process</a:t>
            </a:r>
          </a:p>
          <a:p>
            <a:pPr marL="0" indent="0">
              <a:buNone/>
            </a:pPr>
            <a:endParaRPr lang="en-US" sz="3200" dirty="0"/>
          </a:p>
        </p:txBody>
      </p:sp>
    </p:spTree>
    <p:extLst>
      <p:ext uri="{BB962C8B-B14F-4D97-AF65-F5344CB8AC3E}">
        <p14:creationId xmlns:p14="http://schemas.microsoft.com/office/powerpoint/2010/main" val="741910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9600" dirty="0" smtClean="0"/>
              <a:t>Questions and or Discussion </a:t>
            </a:r>
            <a:endParaRPr lang="en-US" sz="9600" dirty="0"/>
          </a:p>
        </p:txBody>
      </p:sp>
    </p:spTree>
    <p:extLst>
      <p:ext uri="{BB962C8B-B14F-4D97-AF65-F5344CB8AC3E}">
        <p14:creationId xmlns:p14="http://schemas.microsoft.com/office/powerpoint/2010/main" val="161403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SBA’s RE-OPENED the PPP as of </a:t>
            </a:r>
            <a:br>
              <a:rPr lang="en-US" dirty="0" smtClean="0"/>
            </a:br>
            <a:r>
              <a:rPr lang="en-US" dirty="0" smtClean="0"/>
              <a:t>January </a:t>
            </a:r>
            <a:r>
              <a:rPr lang="en-US" dirty="0"/>
              <a:t>11, 2021</a:t>
            </a:r>
          </a:p>
        </p:txBody>
      </p:sp>
      <p:sp>
        <p:nvSpPr>
          <p:cNvPr id="3" name="Content Placeholder 2"/>
          <p:cNvSpPr>
            <a:spLocks noGrp="1"/>
          </p:cNvSpPr>
          <p:nvPr>
            <p:ph idx="1"/>
          </p:nvPr>
        </p:nvSpPr>
        <p:spPr>
          <a:xfrm>
            <a:off x="677334" y="1856792"/>
            <a:ext cx="9315752" cy="4665306"/>
          </a:xfrm>
        </p:spPr>
        <p:txBody>
          <a:bodyPr>
            <a:normAutofit/>
          </a:bodyPr>
          <a:lstStyle/>
          <a:p>
            <a:r>
              <a:rPr lang="en-US" sz="3600" dirty="0"/>
              <a:t>If you did not receive a PPP loan in 2020, you are eligible to apply for your first PPP loan in 2021.</a:t>
            </a:r>
          </a:p>
          <a:p>
            <a:r>
              <a:rPr lang="en-US" sz="3600" dirty="0"/>
              <a:t>If you received a PPP loan in 2020, you may be eligible to apply for a second PPP loan if your business suffered a loss in revenue in 2020</a:t>
            </a:r>
            <a:r>
              <a:rPr lang="en-US" sz="3600" dirty="0" smtClean="0"/>
              <a:t>. (of at Least 25% for any quarter of 2020)</a:t>
            </a:r>
            <a:endParaRPr lang="en-US" sz="3600" dirty="0"/>
          </a:p>
        </p:txBody>
      </p:sp>
    </p:spTree>
    <p:extLst>
      <p:ext uri="{BB962C8B-B14F-4D97-AF65-F5344CB8AC3E}">
        <p14:creationId xmlns:p14="http://schemas.microsoft.com/office/powerpoint/2010/main" val="1716205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is eligible for a PPP loan in 2021?</a:t>
            </a:r>
            <a:br>
              <a:rPr lang="en-US" b="1" dirty="0"/>
            </a:br>
            <a:endParaRPr lang="en-US" dirty="0"/>
          </a:p>
        </p:txBody>
      </p:sp>
      <p:sp>
        <p:nvSpPr>
          <p:cNvPr id="3" name="Content Placeholder 2"/>
          <p:cNvSpPr>
            <a:spLocks noGrp="1"/>
          </p:cNvSpPr>
          <p:nvPr>
            <p:ph idx="1"/>
          </p:nvPr>
        </p:nvSpPr>
        <p:spPr>
          <a:xfrm>
            <a:off x="839754" y="1492898"/>
            <a:ext cx="9386597" cy="4572000"/>
          </a:xfrm>
        </p:spPr>
        <p:txBody>
          <a:bodyPr>
            <a:noAutofit/>
          </a:bodyPr>
          <a:lstStyle/>
          <a:p>
            <a:r>
              <a:rPr lang="en-US" sz="2800" b="1" dirty="0" smtClean="0"/>
              <a:t>First </a:t>
            </a:r>
            <a:r>
              <a:rPr lang="en-US" sz="2800" b="1" dirty="0"/>
              <a:t>draw PPP loans</a:t>
            </a:r>
          </a:p>
          <a:p>
            <a:r>
              <a:rPr lang="en-US" sz="2800" dirty="0"/>
              <a:t>If the following statements apply to your </a:t>
            </a:r>
            <a:r>
              <a:rPr lang="en-US" sz="2800" dirty="0" smtClean="0"/>
              <a:t>church, </a:t>
            </a:r>
            <a:r>
              <a:rPr lang="en-US" sz="2800" dirty="0"/>
              <a:t>you are eligible to apply for your first PPP loan in 2021.</a:t>
            </a:r>
          </a:p>
          <a:p>
            <a:r>
              <a:rPr lang="en-US" sz="2800" dirty="0"/>
              <a:t>Your </a:t>
            </a:r>
            <a:r>
              <a:rPr lang="en-US" sz="2800" dirty="0" smtClean="0"/>
              <a:t>church </a:t>
            </a:r>
            <a:r>
              <a:rPr lang="en-US" sz="2800" dirty="0"/>
              <a:t>was operational before February </a:t>
            </a:r>
            <a:r>
              <a:rPr lang="en-US" sz="2800" dirty="0" smtClean="0"/>
              <a:t>15, 2020</a:t>
            </a:r>
            <a:endParaRPr lang="en-US" sz="2800" dirty="0"/>
          </a:p>
          <a:p>
            <a:r>
              <a:rPr lang="en-US" sz="2800" dirty="0"/>
              <a:t>Your </a:t>
            </a:r>
            <a:r>
              <a:rPr lang="en-US" sz="2800" dirty="0" smtClean="0"/>
              <a:t>church </a:t>
            </a:r>
            <a:r>
              <a:rPr lang="en-US" sz="2800" dirty="0"/>
              <a:t>is still open and operational</a:t>
            </a:r>
          </a:p>
          <a:p>
            <a:r>
              <a:rPr lang="en-US" sz="2800" dirty="0"/>
              <a:t>You have no more than 500 employees</a:t>
            </a:r>
          </a:p>
          <a:p>
            <a:r>
              <a:rPr lang="en-US" sz="2800" dirty="0"/>
              <a:t>If your business has multiple locations, you have no more than 500 employees per </a:t>
            </a:r>
            <a:r>
              <a:rPr lang="en-US" sz="2800" dirty="0" smtClean="0"/>
              <a:t>location</a:t>
            </a:r>
          </a:p>
          <a:p>
            <a:r>
              <a:rPr lang="en-US" sz="2800" dirty="0" smtClean="0"/>
              <a:t>They will have priority this go around</a:t>
            </a:r>
            <a:endParaRPr lang="en-US" sz="2800" dirty="0"/>
          </a:p>
        </p:txBody>
      </p:sp>
    </p:spTree>
    <p:extLst>
      <p:ext uri="{BB962C8B-B14F-4D97-AF65-F5344CB8AC3E}">
        <p14:creationId xmlns:p14="http://schemas.microsoft.com/office/powerpoint/2010/main" val="1876147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is eligible for a PPP loan in 2021?</a:t>
            </a:r>
            <a:br>
              <a:rPr lang="en-US" b="1" dirty="0"/>
            </a:br>
            <a:endParaRPr lang="en-US" dirty="0"/>
          </a:p>
        </p:txBody>
      </p:sp>
      <p:sp>
        <p:nvSpPr>
          <p:cNvPr id="3" name="Content Placeholder 2"/>
          <p:cNvSpPr>
            <a:spLocks noGrp="1"/>
          </p:cNvSpPr>
          <p:nvPr>
            <p:ph idx="1"/>
          </p:nvPr>
        </p:nvSpPr>
        <p:spPr>
          <a:xfrm>
            <a:off x="677333" y="1726163"/>
            <a:ext cx="9623663" cy="4315199"/>
          </a:xfrm>
        </p:spPr>
        <p:txBody>
          <a:bodyPr>
            <a:normAutofit fontScale="92500" lnSpcReduction="10000"/>
          </a:bodyPr>
          <a:lstStyle/>
          <a:p>
            <a:r>
              <a:rPr lang="en-US" sz="2400" b="1" dirty="0" smtClean="0"/>
              <a:t>Second </a:t>
            </a:r>
            <a:r>
              <a:rPr lang="en-US" sz="2400" b="1" dirty="0"/>
              <a:t>draw PPP loans</a:t>
            </a:r>
          </a:p>
          <a:p>
            <a:r>
              <a:rPr lang="en-US" sz="2400" dirty="0"/>
              <a:t>If the following statements apply to your business, you are eligible to apply for your second PPP loan in 2021.</a:t>
            </a:r>
          </a:p>
          <a:p>
            <a:r>
              <a:rPr lang="en-US" sz="2400" dirty="0"/>
              <a:t>You have used up your first PPP loan</a:t>
            </a:r>
          </a:p>
          <a:p>
            <a:r>
              <a:rPr lang="en-US" sz="2400" dirty="0"/>
              <a:t>Your business was operational before February 15, 2020</a:t>
            </a:r>
          </a:p>
          <a:p>
            <a:r>
              <a:rPr lang="en-US" sz="2400" dirty="0"/>
              <a:t>Your business is still open and operational</a:t>
            </a:r>
          </a:p>
          <a:p>
            <a:r>
              <a:rPr lang="en-US" sz="2400" dirty="0">
                <a:solidFill>
                  <a:srgbClr val="FF0000"/>
                </a:solidFill>
              </a:rPr>
              <a:t>You have no more than 300 employees</a:t>
            </a:r>
          </a:p>
          <a:p>
            <a:r>
              <a:rPr lang="en-US" sz="2400" dirty="0"/>
              <a:t>If your business has multiple locations, you have no more than 300 employees per location</a:t>
            </a:r>
          </a:p>
          <a:p>
            <a:r>
              <a:rPr lang="en-US" sz="2400" dirty="0">
                <a:solidFill>
                  <a:srgbClr val="FF0000"/>
                </a:solidFill>
              </a:rPr>
              <a:t>You can show a 25% or greater reduction in gross </a:t>
            </a:r>
            <a:r>
              <a:rPr lang="en-US" sz="2400" dirty="0" smtClean="0">
                <a:solidFill>
                  <a:srgbClr val="FF0000"/>
                </a:solidFill>
              </a:rPr>
              <a:t>revenue</a:t>
            </a:r>
            <a:r>
              <a:rPr lang="en-US" sz="2400" dirty="0">
                <a:solidFill>
                  <a:srgbClr val="FF0000"/>
                </a:solidFill>
              </a:rPr>
              <a:t> (of at Least 25% for any quarter of 2020)</a:t>
            </a:r>
            <a:endParaRPr lang="en-US" sz="2400" dirty="0">
              <a:solidFill>
                <a:srgbClr val="FF0000"/>
              </a:solidFill>
            </a:endParaRPr>
          </a:p>
          <a:p>
            <a:endParaRPr lang="en-US" dirty="0"/>
          </a:p>
        </p:txBody>
      </p:sp>
    </p:spTree>
    <p:extLst>
      <p:ext uri="{BB962C8B-B14F-4D97-AF65-F5344CB8AC3E}">
        <p14:creationId xmlns:p14="http://schemas.microsoft.com/office/powerpoint/2010/main" val="3665245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difference between the first PPP loan and the Second PPP loan</a:t>
            </a:r>
            <a:endParaRPr lang="en-US" dirty="0"/>
          </a:p>
        </p:txBody>
      </p:sp>
      <p:sp>
        <p:nvSpPr>
          <p:cNvPr id="3" name="Content Placeholder 2"/>
          <p:cNvSpPr>
            <a:spLocks noGrp="1"/>
          </p:cNvSpPr>
          <p:nvPr>
            <p:ph idx="1"/>
          </p:nvPr>
        </p:nvSpPr>
        <p:spPr/>
        <p:txBody>
          <a:bodyPr>
            <a:noAutofit/>
          </a:bodyPr>
          <a:lstStyle/>
          <a:p>
            <a:r>
              <a:rPr lang="en-US" sz="2800" b="1" dirty="0"/>
              <a:t>Showing a 25% or greater reduction in revenue</a:t>
            </a:r>
          </a:p>
          <a:p>
            <a:r>
              <a:rPr lang="en-US" sz="2800" dirty="0"/>
              <a:t>A 25% or greater reduction can be shown in one of two ways:</a:t>
            </a:r>
          </a:p>
          <a:p>
            <a:r>
              <a:rPr lang="en-US" sz="2800" dirty="0"/>
              <a:t>Comparing your annual gross revenue as reported on your tax return between 2020 and 2019</a:t>
            </a:r>
          </a:p>
          <a:p>
            <a:r>
              <a:rPr lang="en-US" sz="2800" dirty="0"/>
              <a:t>Comparing your gross revenue in any quarter in 2020 with your gross revenue in the same quarter of 2019</a:t>
            </a:r>
          </a:p>
          <a:p>
            <a:endParaRPr lang="en-US" sz="2800" dirty="0"/>
          </a:p>
        </p:txBody>
      </p:sp>
    </p:spTree>
    <p:extLst>
      <p:ext uri="{BB962C8B-B14F-4D97-AF65-F5344CB8AC3E}">
        <p14:creationId xmlns:p14="http://schemas.microsoft.com/office/powerpoint/2010/main" val="2583463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Can You Get?</a:t>
            </a:r>
            <a:endParaRPr lang="en-US" dirty="0"/>
          </a:p>
        </p:txBody>
      </p:sp>
      <p:sp>
        <p:nvSpPr>
          <p:cNvPr id="3" name="Content Placeholder 2"/>
          <p:cNvSpPr>
            <a:spLocks noGrp="1"/>
          </p:cNvSpPr>
          <p:nvPr>
            <p:ph idx="1"/>
          </p:nvPr>
        </p:nvSpPr>
        <p:spPr>
          <a:xfrm>
            <a:off x="677334" y="1706881"/>
            <a:ext cx="8596668" cy="4334482"/>
          </a:xfrm>
        </p:spPr>
        <p:txBody>
          <a:bodyPr>
            <a:normAutofit/>
          </a:bodyPr>
          <a:lstStyle/>
          <a:p>
            <a:r>
              <a:rPr lang="en-US" sz="3200" dirty="0"/>
              <a:t>Most eligible businesses may get a loan equal to 2.5 times their average monthly payroll expenses, just as </a:t>
            </a:r>
            <a:r>
              <a:rPr lang="en-US" sz="3200" dirty="0" smtClean="0"/>
              <a:t>before </a:t>
            </a:r>
          </a:p>
          <a:p>
            <a:r>
              <a:rPr lang="en-US" sz="3200" dirty="0" smtClean="0"/>
              <a:t>Restaurants </a:t>
            </a:r>
            <a:r>
              <a:rPr lang="en-US" sz="3200" dirty="0"/>
              <a:t>and lodging businesses may now apply for loans equal to 3.5 times monthly </a:t>
            </a:r>
            <a:r>
              <a:rPr lang="en-US" sz="3200" dirty="0" smtClean="0"/>
              <a:t>payrolls</a:t>
            </a:r>
            <a:endParaRPr lang="en-US" sz="3200" dirty="0"/>
          </a:p>
          <a:p>
            <a:r>
              <a:rPr lang="en-US" sz="3200" dirty="0"/>
              <a:t>No loan, however, may exceed $2 million, down from the previous cap of $10 </a:t>
            </a:r>
            <a:r>
              <a:rPr lang="en-US" sz="3200" dirty="0" smtClean="0"/>
              <a:t>million</a:t>
            </a:r>
            <a:endParaRPr lang="en-US" sz="3200" dirty="0"/>
          </a:p>
          <a:p>
            <a:endParaRPr lang="en-US" dirty="0"/>
          </a:p>
        </p:txBody>
      </p:sp>
    </p:spTree>
    <p:extLst>
      <p:ext uri="{BB962C8B-B14F-4D97-AF65-F5344CB8AC3E}">
        <p14:creationId xmlns:p14="http://schemas.microsoft.com/office/powerpoint/2010/main" val="1874287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Forgivness</a:t>
            </a:r>
            <a:endParaRPr lang="en-US" dirty="0"/>
          </a:p>
        </p:txBody>
      </p:sp>
      <p:sp>
        <p:nvSpPr>
          <p:cNvPr id="3" name="Content Placeholder 2"/>
          <p:cNvSpPr>
            <a:spLocks noGrp="1"/>
          </p:cNvSpPr>
          <p:nvPr>
            <p:ph idx="1"/>
          </p:nvPr>
        </p:nvSpPr>
        <p:spPr>
          <a:xfrm>
            <a:off x="677334" y="1532709"/>
            <a:ext cx="8596668" cy="4508653"/>
          </a:xfrm>
        </p:spPr>
        <p:txBody>
          <a:bodyPr>
            <a:noAutofit/>
          </a:bodyPr>
          <a:lstStyle/>
          <a:p>
            <a:r>
              <a:rPr lang="en-US" sz="2400" dirty="0" smtClean="0"/>
              <a:t>At </a:t>
            </a:r>
            <a:r>
              <a:rPr lang="en-US" sz="2400" dirty="0"/>
              <a:t>least 60% of the money must be used for payroll </a:t>
            </a:r>
            <a:r>
              <a:rPr lang="en-US" sz="2400" dirty="0" smtClean="0"/>
              <a:t>expenses</a:t>
            </a:r>
          </a:p>
          <a:p>
            <a:r>
              <a:rPr lang="en-US" sz="2400" dirty="0" smtClean="0"/>
              <a:t>The remaining </a:t>
            </a:r>
            <a:r>
              <a:rPr lang="en-US" sz="2400" dirty="0"/>
              <a:t>40</a:t>
            </a:r>
            <a:r>
              <a:rPr lang="en-US" sz="2400" dirty="0" smtClean="0"/>
              <a:t>% of the loan</a:t>
            </a:r>
          </a:p>
          <a:p>
            <a:r>
              <a:rPr lang="en-US" sz="2400" dirty="0" smtClean="0"/>
              <a:t>In the first round of loans the 40% included: Mortgage </a:t>
            </a:r>
            <a:r>
              <a:rPr lang="en-US" sz="2400" dirty="0"/>
              <a:t>interest, rent and utility </a:t>
            </a:r>
            <a:r>
              <a:rPr lang="en-US" sz="2400" dirty="0" smtClean="0"/>
              <a:t>payments </a:t>
            </a:r>
          </a:p>
          <a:p>
            <a:r>
              <a:rPr lang="en-US" sz="2400" dirty="0" smtClean="0">
                <a:solidFill>
                  <a:srgbClr val="FF0000"/>
                </a:solidFill>
              </a:rPr>
              <a:t>The 40% NOW </a:t>
            </a:r>
            <a:r>
              <a:rPr lang="en-US" sz="2400" dirty="0">
                <a:solidFill>
                  <a:srgbClr val="FF0000"/>
                </a:solidFill>
              </a:rPr>
              <a:t>may be used to cover the costs of personal protective equipment and other expenses incurred to meet </a:t>
            </a:r>
            <a:r>
              <a:rPr lang="en-US" sz="2400" dirty="0" err="1">
                <a:solidFill>
                  <a:srgbClr val="FF0000"/>
                </a:solidFill>
              </a:rPr>
              <a:t>Covid</a:t>
            </a:r>
            <a:r>
              <a:rPr lang="en-US" sz="2400" dirty="0">
                <a:solidFill>
                  <a:srgbClr val="FF0000"/>
                </a:solidFill>
              </a:rPr>
              <a:t> restrictions, as well as certain operations, property damage and supplier costs.</a:t>
            </a:r>
            <a:endParaRPr lang="en-US" sz="2400" dirty="0">
              <a:solidFill>
                <a:srgbClr val="FF0000"/>
              </a:solidFill>
            </a:endParaRPr>
          </a:p>
        </p:txBody>
      </p:sp>
    </p:spTree>
    <p:extLst>
      <p:ext uri="{BB962C8B-B14F-4D97-AF65-F5344CB8AC3E}">
        <p14:creationId xmlns:p14="http://schemas.microsoft.com/office/powerpoint/2010/main" val="1063753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forgiveness process is simpler.</a:t>
            </a:r>
            <a:endParaRPr lang="en-US" dirty="0"/>
          </a:p>
        </p:txBody>
      </p:sp>
      <p:sp>
        <p:nvSpPr>
          <p:cNvPr id="3" name="Content Placeholder 2"/>
          <p:cNvSpPr>
            <a:spLocks noGrp="1"/>
          </p:cNvSpPr>
          <p:nvPr>
            <p:ph idx="1"/>
          </p:nvPr>
        </p:nvSpPr>
        <p:spPr>
          <a:xfrm>
            <a:off x="677334" y="1689464"/>
            <a:ext cx="9685866" cy="4302034"/>
          </a:xfrm>
        </p:spPr>
        <p:txBody>
          <a:bodyPr>
            <a:normAutofit/>
          </a:bodyPr>
          <a:lstStyle/>
          <a:p>
            <a:r>
              <a:rPr lang="en-US" sz="2800" dirty="0" smtClean="0"/>
              <a:t>In </a:t>
            </a:r>
            <a:r>
              <a:rPr lang="en-US" sz="2800" dirty="0"/>
              <a:t>order to have a PPP loan forgiven, businesses that borrowed $150,000 or less </a:t>
            </a:r>
            <a:endParaRPr lang="en-US" sz="2800" dirty="0" smtClean="0"/>
          </a:p>
          <a:p>
            <a:pPr lvl="1"/>
            <a:r>
              <a:rPr lang="en-US" sz="2800" dirty="0" smtClean="0"/>
              <a:t>Simply submit </a:t>
            </a:r>
            <a:r>
              <a:rPr lang="en-US" sz="2800" dirty="0"/>
              <a:t>a one-page certification </a:t>
            </a:r>
            <a:r>
              <a:rPr lang="en-US" sz="2800" dirty="0" smtClean="0"/>
              <a:t>that the church </a:t>
            </a:r>
            <a:r>
              <a:rPr lang="en-US" sz="2800" dirty="0"/>
              <a:t>complied with loan requirements.</a:t>
            </a:r>
          </a:p>
          <a:p>
            <a:r>
              <a:rPr lang="en-US" sz="2800" dirty="0" smtClean="0"/>
              <a:t>A </a:t>
            </a:r>
            <a:r>
              <a:rPr lang="en-US" sz="2800" dirty="0"/>
              <a:t>full 87% of the loans were below $150,000, according to the Small Business Administration.</a:t>
            </a:r>
          </a:p>
          <a:p>
            <a:endParaRPr lang="en-US" sz="2800" dirty="0"/>
          </a:p>
        </p:txBody>
      </p:sp>
    </p:spTree>
    <p:extLst>
      <p:ext uri="{BB962C8B-B14F-4D97-AF65-F5344CB8AC3E}">
        <p14:creationId xmlns:p14="http://schemas.microsoft.com/office/powerpoint/2010/main" val="472280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PPP loan when Forgiven Tax Free</a:t>
            </a:r>
            <a:endParaRPr lang="en-US" dirty="0"/>
          </a:p>
        </p:txBody>
      </p:sp>
      <p:sp>
        <p:nvSpPr>
          <p:cNvPr id="3" name="Content Placeholder 2"/>
          <p:cNvSpPr>
            <a:spLocks noGrp="1"/>
          </p:cNvSpPr>
          <p:nvPr>
            <p:ph idx="1"/>
          </p:nvPr>
        </p:nvSpPr>
        <p:spPr>
          <a:xfrm>
            <a:off x="677334" y="1567543"/>
            <a:ext cx="8596668" cy="4473819"/>
          </a:xfrm>
        </p:spPr>
        <p:txBody>
          <a:bodyPr>
            <a:normAutofit fontScale="92500" lnSpcReduction="10000"/>
          </a:bodyPr>
          <a:lstStyle/>
          <a:p>
            <a:r>
              <a:rPr lang="en-US" sz="2800" b="1" dirty="0"/>
              <a:t>The tax break for PPP loan recipients just got bigger. </a:t>
            </a:r>
            <a:endParaRPr lang="en-US" sz="2800" b="1" dirty="0" smtClean="0"/>
          </a:p>
          <a:p>
            <a:pPr lvl="1"/>
            <a:r>
              <a:rPr lang="en-US" sz="2600" dirty="0" smtClean="0"/>
              <a:t>While </a:t>
            </a:r>
            <a:r>
              <a:rPr lang="en-US" sz="2600" dirty="0"/>
              <a:t>the loans will be tax-free for recipients if they're used for authorized purposes, the latest </a:t>
            </a:r>
            <a:r>
              <a:rPr lang="en-US" sz="2600" dirty="0" err="1"/>
              <a:t>Covid</a:t>
            </a:r>
            <a:r>
              <a:rPr lang="en-US" sz="2600" dirty="0"/>
              <a:t> relief package sweetened the pot </a:t>
            </a:r>
            <a:r>
              <a:rPr lang="en-US" sz="2600" dirty="0" smtClean="0"/>
              <a:t>further</a:t>
            </a:r>
            <a:endParaRPr lang="en-US" sz="2600" dirty="0"/>
          </a:p>
          <a:p>
            <a:r>
              <a:rPr lang="en-US" sz="2800" dirty="0" smtClean="0"/>
              <a:t>Expenses that were </a:t>
            </a:r>
            <a:r>
              <a:rPr lang="en-US" sz="2800" dirty="0"/>
              <a:t>largely paid for by the tax-free loan, </a:t>
            </a:r>
            <a:r>
              <a:rPr lang="en-US" sz="2800" dirty="0" smtClean="0"/>
              <a:t>will also still </a:t>
            </a:r>
            <a:r>
              <a:rPr lang="en-US" sz="2800" dirty="0"/>
              <a:t>be </a:t>
            </a:r>
            <a:r>
              <a:rPr lang="en-US" sz="2800" dirty="0" smtClean="0"/>
              <a:t>deductible</a:t>
            </a:r>
          </a:p>
          <a:p>
            <a:r>
              <a:rPr lang="en-US" sz="2800" dirty="0" smtClean="0">
                <a:solidFill>
                  <a:srgbClr val="FF0000"/>
                </a:solidFill>
              </a:rPr>
              <a:t>See this as an opportunity for Ministry to your congregation members get the word out to them ask them if they need support</a:t>
            </a:r>
            <a:endParaRPr lang="en-US" sz="2800" dirty="0">
              <a:solidFill>
                <a:srgbClr val="FF0000"/>
              </a:solidFill>
            </a:endParaRPr>
          </a:p>
          <a:p>
            <a:pPr lvl="1"/>
            <a:r>
              <a:rPr lang="en-US" sz="2600" dirty="0" smtClean="0">
                <a:solidFill>
                  <a:srgbClr val="FF0000"/>
                </a:solidFill>
              </a:rPr>
              <a:t>Create a team of responders at your church</a:t>
            </a:r>
            <a:endParaRPr lang="en-US" sz="2600" dirty="0">
              <a:solidFill>
                <a:srgbClr val="FF0000"/>
              </a:solidFill>
            </a:endParaRPr>
          </a:p>
        </p:txBody>
      </p:sp>
    </p:spTree>
    <p:extLst>
      <p:ext uri="{BB962C8B-B14F-4D97-AF65-F5344CB8AC3E}">
        <p14:creationId xmlns:p14="http://schemas.microsoft.com/office/powerpoint/2010/main" val="920640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9456</TotalTime>
  <Words>860</Words>
  <Application>Microsoft Office PowerPoint</Application>
  <PresentationFormat>Widescreen</PresentationFormat>
  <Paragraphs>76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Paycheck Protection Program </vt:lpstr>
      <vt:lpstr>SBA’s RE-OPENED the PPP as of  January 11, 2021</vt:lpstr>
      <vt:lpstr>Who is eligible for a PPP loan in 2021? </vt:lpstr>
      <vt:lpstr>Who is eligible for a PPP loan in 2021? </vt:lpstr>
      <vt:lpstr>The difference between the first PPP loan and the Second PPP loan</vt:lpstr>
      <vt:lpstr>How Much Can You Get?</vt:lpstr>
      <vt:lpstr>Forgivness</vt:lpstr>
      <vt:lpstr>The forgiveness process is simpler.</vt:lpstr>
      <vt:lpstr>Is the PPP loan when Forgiven Tax Free</vt:lpstr>
      <vt:lpstr>What if the Loan is not Forgiven?</vt:lpstr>
      <vt:lpstr>What INFO do you Need?</vt:lpstr>
      <vt:lpstr>When do you apply and how?</vt:lpstr>
      <vt:lpstr>Make this a Priority </vt:lpstr>
      <vt:lpstr>Next Steps</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Paycheck Protection Program</dc:title>
  <dc:creator>MGillespie</dc:creator>
  <cp:lastModifiedBy>MGillespie</cp:lastModifiedBy>
  <cp:revision>53</cp:revision>
  <dcterms:created xsi:type="dcterms:W3CDTF">2020-04-01T23:04:51Z</dcterms:created>
  <dcterms:modified xsi:type="dcterms:W3CDTF">2021-01-12T15:01:19Z</dcterms:modified>
</cp:coreProperties>
</file>