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7102475" cy="9388475"/>
  <p:embeddedFontLst>
    <p:embeddedFont>
      <p:font typeface="Lato" panose="020F0502020204030203" pitchFamily="34" charset="0"/>
      <p:regular r:id="rId14"/>
      <p:bold r:id="rId15"/>
      <p:italic r:id="rId16"/>
      <p:boldItalic r:id="rId17"/>
    </p:embeddedFont>
    <p:embeddedFont>
      <p:font typeface="Nunito" pitchFamily="2" charset="0"/>
      <p:regular r:id="rId18"/>
      <p:bold r:id="rId19"/>
      <p:italic r:id="rId20"/>
      <p:boldItalic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100" y="108"/>
      </p:cViewPr>
      <p:guideLst>
        <p:guide orient="horz" pos="1620"/>
        <p:guide pos="2880"/>
      </p:guideLst>
    </p:cSldViewPr>
  </p:slideViewPr>
  <p:notesTextViewPr>
    <p:cViewPr>
      <p:scale>
        <a:sx n="3" d="2"/>
        <a:sy n="3" d="2"/>
      </p:scale>
      <p:origin x="0" y="0"/>
    </p:cViewPr>
  </p:notesTextViewPr>
  <p:notesViewPr>
    <p:cSldViewPr snapToGrid="0">
      <p:cViewPr varScale="1">
        <p:scale>
          <a:sx n="81" d="100"/>
          <a:sy n="81"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isdionc.org/administration-finance-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c6fa3c898_0_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c6fa3c898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0b1611deaa_2_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0b1611deaa_2_1:notes"/>
          <p:cNvSpPr txBox="1">
            <a:spLocks noGrp="1"/>
          </p:cNvSpPr>
          <p:nvPr>
            <p:ph type="body" idx="1"/>
          </p:nvPr>
        </p:nvSpPr>
        <p:spPr>
          <a:xfrm>
            <a:off x="710247" y="4224338"/>
            <a:ext cx="5681980" cy="4224814"/>
          </a:xfrm>
          <a:prstGeom prst="rect">
            <a:avLst/>
          </a:prstGeom>
        </p:spPr>
        <p:txBody>
          <a:bodyPr spcFirstLastPara="1" wrap="square" lIns="94213" tIns="94213" rIns="94213" bIns="94213" anchor="t" anchorCtr="0">
            <a:noAutofit/>
          </a:bodyPr>
          <a:lstStyle/>
          <a:p>
            <a:pPr marL="0" indent="0">
              <a:lnSpc>
                <a:spcPct val="115000"/>
              </a:lnSpc>
              <a:spcBef>
                <a:spcPts val="1237"/>
              </a:spcBef>
              <a:buClr>
                <a:schemeClr val="dk1"/>
              </a:buClr>
              <a:buSzPts val="1100"/>
              <a:buNone/>
            </a:pPr>
            <a:r>
              <a:rPr lang="en-US" dirty="0"/>
              <a:t>At the beginning of our presentation, we highlighted two exciting new funding sources designed to enhance congregational vitality. However, these are just part of the broader array of grants available to churches in the Diocese of North Carolina. </a:t>
            </a:r>
          </a:p>
          <a:p>
            <a:pPr marL="0" indent="0">
              <a:lnSpc>
                <a:spcPct val="115000"/>
              </a:lnSpc>
              <a:spcBef>
                <a:spcPts val="1237"/>
              </a:spcBef>
              <a:buClr>
                <a:schemeClr val="dk1"/>
              </a:buClr>
              <a:buSzPts val="1100"/>
              <a:buNone/>
            </a:pPr>
            <a:r>
              <a:rPr lang="en-US" dirty="0"/>
              <a:t>From 2020 to 2023, the diocese distributed nearly $4.6 million in grants to support our congregations.</a:t>
            </a:r>
            <a:r>
              <a:rPr lang="en" dirty="0">
                <a:solidFill>
                  <a:schemeClr val="dk1"/>
                </a:solidFill>
              </a:rPr>
              <a:t>From 2020 to 2023, the Diocese disbursed nearly $4.6 million in grants to support various church initiatives.</a:t>
            </a:r>
            <a:endParaRPr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The "Collaboration and New Communities" segment of our funding breakdown includes sustainability grants, mission endowment funds, and grants from the North Carolina Episcopal Church Foundation and the MRST.</a:t>
            </a:r>
            <a:endParaRPr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The "Clergy and Lay Support" segment encompasses seminarian grants, new curate hire grants, and funding for clergy and lay wellness programs.</a:t>
            </a:r>
            <a:endParaRPr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Additionally, the "Reimagining Curacies" initiative is supported by a grant from Lilly Endowment Inc. and and matching diocesian funding</a:t>
            </a:r>
            <a:endParaRPr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Our efforts toward racial reckoning, justice, and healing are backed by grants from the mission endowment, while the Building Grants are funded by the North Carolina Episcopal Church Foundation in collaboration with the planning department of Diocesan Council.</a:t>
            </a:r>
            <a:endParaRPr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Lastly, Creation Care Grants are made possible through the North Carolina Episcopal Church Foundation's green grants program.</a:t>
            </a:r>
            <a:endParaRPr dirty="0">
              <a:solidFill>
                <a:schemeClr val="dk1"/>
              </a:solidFill>
            </a:endParaRPr>
          </a:p>
          <a:p>
            <a:pPr marL="0" indent="0">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92404131-2312-2076-C847-659C9123D910}"/>
            </a:ext>
          </a:extLst>
        </p:cNvPr>
        <p:cNvGrpSpPr/>
        <p:nvPr/>
      </p:nvGrpSpPr>
      <p:grpSpPr>
        <a:xfrm>
          <a:off x="0" y="0"/>
          <a:ext cx="0" cy="0"/>
          <a:chOff x="0" y="0"/>
          <a:chExt cx="0" cy="0"/>
        </a:xfrm>
      </p:grpSpPr>
      <p:sp>
        <p:nvSpPr>
          <p:cNvPr id="86" name="Google Shape;86;g30a9946b937_0_5:notes">
            <a:extLst>
              <a:ext uri="{FF2B5EF4-FFF2-40B4-BE49-F238E27FC236}">
                <a16:creationId xmlns:a16="http://schemas.microsoft.com/office/drawing/2014/main" id="{C6F8D7EB-2A09-BDA9-57E8-2E45B23A7547}"/>
              </a:ext>
            </a:extLst>
          </p:cNvPr>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0a9946b937_0_5:notes">
            <a:extLst>
              <a:ext uri="{FF2B5EF4-FFF2-40B4-BE49-F238E27FC236}">
                <a16:creationId xmlns:a16="http://schemas.microsoft.com/office/drawing/2014/main" id="{C4CB6856-4A91-DEB3-8B2A-15970B714241}"/>
              </a:ext>
            </a:extLst>
          </p:cNvPr>
          <p:cNvSpPr txBox="1">
            <a:spLocks noGrp="1"/>
          </p:cNvSpPr>
          <p:nvPr>
            <p:ph type="body" idx="1"/>
          </p:nvPr>
        </p:nvSpPr>
        <p:spPr>
          <a:xfrm>
            <a:off x="710247" y="4224338"/>
            <a:ext cx="5681980" cy="4224814"/>
          </a:xfrm>
          <a:prstGeom prst="rect">
            <a:avLst/>
          </a:prstGeom>
        </p:spPr>
        <p:txBody>
          <a:bodyPr spcFirstLastPara="1" wrap="square" lIns="94213" tIns="94213" rIns="94213" bIns="94213" anchor="t" anchorCtr="0">
            <a:noAutofit/>
          </a:bodyPr>
          <a:lstStyle/>
          <a:p>
            <a:pPr marL="0" indent="0">
              <a:buClr>
                <a:schemeClr val="dk1"/>
              </a:buClr>
              <a:buSzPts val="1100"/>
              <a:buNone/>
            </a:pPr>
            <a:r>
              <a:rPr lang="en-US" dirty="0"/>
              <a:t>In summary the diocese has been proactively addressing its challenges through several key initiatives. We are actively seeking external grants and have increased grant funding to the congregations to strategically offset the pandemic's impact as congregations continue to recover. </a:t>
            </a:r>
          </a:p>
          <a:p>
            <a:pPr marL="0" indent="0">
              <a:buClr>
                <a:schemeClr val="dk1"/>
              </a:buClr>
              <a:buSzPts val="1100"/>
              <a:buNone/>
            </a:pPr>
            <a:endParaRPr lang="en-US" dirty="0"/>
          </a:p>
          <a:p>
            <a:pPr marL="0" indent="0">
              <a:buClr>
                <a:schemeClr val="dk1"/>
              </a:buClr>
              <a:buSzPts val="1100"/>
              <a:buNone/>
            </a:pPr>
            <a:r>
              <a:rPr lang="en-US" dirty="0"/>
              <a:t>Outside grant funding secured includes the $1.25 million Discipleship grant and $1 million reimagining curacy grant started in 2021 and recently placed two new curates in 2024. </a:t>
            </a:r>
          </a:p>
          <a:p>
            <a:pPr marL="0" indent="0">
              <a:buClr>
                <a:schemeClr val="dk1"/>
              </a:buClr>
              <a:buSzPts val="1100"/>
              <a:buNone/>
            </a:pPr>
            <a:endParaRPr lang="en-US" dirty="0"/>
          </a:p>
          <a:p>
            <a:pPr marL="0" indent="0">
              <a:buClr>
                <a:schemeClr val="dk1"/>
              </a:buClr>
              <a:buSzPts val="1100"/>
              <a:buNone/>
            </a:pPr>
            <a:r>
              <a:rPr lang="en-US" dirty="0"/>
              <a:t>The diocesan funders have been committed to supporting Congregational Vitality by distributing  $4.6 million in mission grant funding and donor directed endowment funding since 2022. These efforts collectively enhance our ability to serve and uplift our communities.</a:t>
            </a:r>
          </a:p>
          <a:p>
            <a:pPr marL="0" indent="0">
              <a:buClr>
                <a:schemeClr val="dk1"/>
              </a:buClr>
              <a:buSzPts val="1100"/>
              <a:buNone/>
            </a:pPr>
            <a:r>
              <a:rPr lang="en-US" dirty="0"/>
              <a:t> </a:t>
            </a:r>
          </a:p>
          <a:p>
            <a:pPr marL="0" indent="0">
              <a:buClr>
                <a:schemeClr val="dk1"/>
              </a:buClr>
              <a:buSzPts val="1100"/>
              <a:buNone/>
            </a:pPr>
            <a:r>
              <a:rPr lang="en-US" dirty="0"/>
              <a:t>A significant amount of this funding has been used to supporting underserved communities by establishing the 5 year Sustainably Fund grant, which pools resources from mission funders to support clergy salaries in historically Black and Latino congregations. This initiative was aimed to ensure equitable compensation and bolster leadership in these vital communities. This grant funding began in 2022.</a:t>
            </a:r>
          </a:p>
          <a:p>
            <a:pPr marL="0" indent="0">
              <a:lnSpc>
                <a:spcPct val="115000"/>
              </a:lnSpc>
              <a:spcBef>
                <a:spcPts val="1237"/>
              </a:spcBef>
              <a:buNone/>
            </a:pPr>
            <a:r>
              <a:rPr lang="en-US" dirty="0">
                <a:solidFill>
                  <a:schemeClr val="dk1"/>
                </a:solidFill>
              </a:rPr>
              <a:t>Together, these funding sources empower our churches to thrive and fulfill their mission in meaningful ways.</a:t>
            </a:r>
          </a:p>
          <a:p>
            <a:pPr marL="0" indent="0">
              <a:spcBef>
                <a:spcPts val="1237"/>
              </a:spcBef>
              <a:buNone/>
            </a:pPr>
            <a:r>
              <a:rPr lang="en-US" dirty="0">
                <a:solidFill>
                  <a:schemeClr val="dk1"/>
                </a:solidFill>
              </a:rPr>
              <a:t>Congregational vitality is the culmination of many collaborative efforts. When your congregation contributes its fair share you can be confident that these funds are making a meaningful impact .The diocesan budget reflects how we all contribute to supporting one another—churches uplifting each other and engaging in missional initiatives that extend beyond our own neighborhoods. We are united in communion, working together to make a broader impact in our state and all communities.  </a:t>
            </a:r>
          </a:p>
          <a:p>
            <a:pPr marL="0" indent="0">
              <a:buNone/>
            </a:pPr>
            <a:endParaRPr lang="en-US" dirty="0">
              <a:solidFill>
                <a:schemeClr val="dk1"/>
              </a:solidFill>
            </a:endParaRPr>
          </a:p>
          <a:p>
            <a:pPr marL="0" indent="0">
              <a:buNone/>
            </a:pPr>
            <a:r>
              <a:rPr lang="en-US" dirty="0">
                <a:solidFill>
                  <a:schemeClr val="dk1"/>
                </a:solidFill>
              </a:rPr>
              <a:t>This concludes our presentation peace and blessing and please let us know if you have any questions. </a:t>
            </a:r>
          </a:p>
          <a:p>
            <a:pPr marL="139700" indent="0">
              <a:buNone/>
            </a:pPr>
            <a:endParaRPr lang="en-US" dirty="0"/>
          </a:p>
          <a:p>
            <a:pPr marL="0" indent="0">
              <a:buClr>
                <a:schemeClr val="dk1"/>
              </a:buClr>
              <a:buSzPts val="1100"/>
              <a:buNone/>
            </a:pPr>
            <a:endParaRPr dirty="0"/>
          </a:p>
        </p:txBody>
      </p:sp>
    </p:spTree>
    <p:extLst>
      <p:ext uri="{BB962C8B-B14F-4D97-AF65-F5344CB8AC3E}">
        <p14:creationId xmlns:p14="http://schemas.microsoft.com/office/powerpoint/2010/main" val="55012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0b1611deaa_2_2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0b1611deaa_2_2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lnSpc>
                <a:spcPct val="115000"/>
              </a:lnSpc>
              <a:spcBef>
                <a:spcPts val="1237"/>
              </a:spcBef>
              <a:buNone/>
            </a:pPr>
            <a:r>
              <a:rPr lang="en" dirty="0"/>
              <a:t>Please note that the complete two-year comparative diocesan budgets for 2024 and the proposed 2025 budget can be found on the website mentioned in this slide. I encourage you to visit this section so you can follow along with the figures I will present after the video.</a:t>
            </a:r>
            <a:endParaRPr dirty="0"/>
          </a:p>
          <a:p>
            <a:pPr marL="0" indent="0">
              <a:lnSpc>
                <a:spcPct val="115000"/>
              </a:lnSpc>
              <a:spcBef>
                <a:spcPts val="1237"/>
              </a:spcBef>
              <a:buClr>
                <a:schemeClr val="dk1"/>
              </a:buClr>
              <a:buSzPts val="1100"/>
              <a:buNone/>
            </a:pPr>
            <a:r>
              <a:rPr lang="en" dirty="0">
                <a:solidFill>
                  <a:schemeClr val="dk1"/>
                </a:solidFill>
              </a:rPr>
              <a:t>As delegates of the convention, you hold the responsibility of assessing whether the proposed budget aligns with the diocesian mission strategies. The council is tasked with overseeing the review and execution of actual spending in accordance with the budget approved by the convention.</a:t>
            </a:r>
            <a:endParaRPr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Council meetings take place monthly to evaluate real-time financial data and manage the collection and allocation of funds. This is why year-to-date figures are not included in this budget presentation. For complete transparency, you can access the full audited financial statements for 2022 and 2023 at</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chemeClr val="hlink"/>
                </a:solidFill>
                <a:hlinkClick r:id="rId3"/>
              </a:rPr>
              <a:t>episdionc.org</a:t>
            </a:r>
            <a:r>
              <a:rPr lang="en" dirty="0">
                <a:solidFill>
                  <a:schemeClr val="dk1"/>
                </a:solidFill>
              </a:rPr>
              <a:t>.</a:t>
            </a:r>
            <a:endParaRPr dirty="0">
              <a:solidFill>
                <a:schemeClr val="dk1"/>
              </a:solidFill>
            </a:endParaRPr>
          </a:p>
          <a:p>
            <a:pPr marL="0" indent="0">
              <a:spcBef>
                <a:spcPts val="1237"/>
              </a:spcBef>
              <a:buNone/>
            </a:pPr>
            <a:endParaRPr dirty="0"/>
          </a:p>
          <a:p>
            <a:pPr marL="0" indent="0">
              <a:buNone/>
            </a:pPr>
            <a:r>
              <a:rPr lang="en" dirty="0"/>
              <a:t>After I go through the slides we will have time for any questions you might have.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6fa3c898_0_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6fa3c898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b="1" dirty="0">
                <a:latin typeface="+mj-lt"/>
              </a:rPr>
              <a:t>Let’s begin </a:t>
            </a:r>
          </a:p>
          <a:p>
            <a:pPr marL="0" indent="0">
              <a:buNone/>
            </a:pPr>
            <a:r>
              <a:rPr lang="en" dirty="0">
                <a:latin typeface="+mj-lt"/>
              </a:rPr>
              <a:t>The 2025 Mission &amp; Ministry budget is especially focused on congregational vitality, which is also the theme of the 209th Annual Convention. </a:t>
            </a:r>
            <a:r>
              <a:rPr lang="en" dirty="0">
                <a:solidFill>
                  <a:schemeClr val="dk1"/>
                </a:solidFill>
                <a:latin typeface="+mj-lt"/>
              </a:rPr>
              <a:t>Vitality does not mean only budget or ASA. Instead, </a:t>
            </a:r>
            <a:r>
              <a:rPr lang="en" dirty="0">
                <a:latin typeface="+mj-lt"/>
              </a:rPr>
              <a:t>vitality appears in many different ways in different contexts. A congregation might exhibit vitality through the energy of its lay and ordained leaders, through ministries in the local community, or through faithfulness to God’s call. </a:t>
            </a:r>
            <a:endParaRPr dirty="0">
              <a:latin typeface="+mj-lt"/>
            </a:endParaRPr>
          </a:p>
          <a:p>
            <a:pPr marL="0" indent="0">
              <a:buNone/>
            </a:pPr>
            <a:endParaRPr dirty="0">
              <a:latin typeface="+mj-lt"/>
            </a:endParaRPr>
          </a:p>
          <a:p>
            <a:pPr marL="0" indent="0">
              <a:buNone/>
            </a:pPr>
            <a:endParaRPr dirty="0">
              <a:latin typeface="+mj-lt"/>
            </a:endParaRPr>
          </a:p>
          <a:p>
            <a:pPr marL="0" indent="0">
              <a:buNone/>
            </a:pPr>
            <a:r>
              <a:rPr lang="en" dirty="0">
                <a:latin typeface="+mj-lt"/>
              </a:rPr>
              <a:t>The 2025 budget seeks to support that vitality wherever and however it appears. The proposed 2025 budget includes two major new sources of income that will directly support churches: a $1.25 million dollar discipleship grant from </a:t>
            </a:r>
            <a:r>
              <a:rPr lang="en" dirty="0">
                <a:solidFill>
                  <a:srgbClr val="333333"/>
                </a:solidFill>
                <a:latin typeface="+mj-lt"/>
              </a:rPr>
              <a:t>Lilly Endowment Inc. and $5 million in grants to churches from the building sale proceeds. </a:t>
            </a:r>
            <a:endParaRPr dirty="0">
              <a:solidFill>
                <a:srgbClr val="333333"/>
              </a:solidFill>
              <a:latin typeface="+mj-lt"/>
            </a:endParaRPr>
          </a:p>
          <a:p>
            <a:pPr marL="0" indent="0">
              <a:buNone/>
            </a:pPr>
            <a:endParaRPr lang="en-US" dirty="0">
              <a:solidFill>
                <a:srgbClr val="333333"/>
              </a:solidFill>
              <a:latin typeface="+mj-lt"/>
            </a:endParaRPr>
          </a:p>
          <a:p>
            <a:pPr marL="0" indent="0">
              <a:buNone/>
            </a:pPr>
            <a:endParaRPr lang="en-US" dirty="0">
              <a:solidFill>
                <a:srgbClr val="333333"/>
              </a:solidFill>
              <a:latin typeface="+mj-lt"/>
            </a:endParaRPr>
          </a:p>
          <a:p>
            <a:pPr marL="139700" indent="0">
              <a:buNone/>
            </a:pPr>
            <a:r>
              <a:rPr lang="en-US" dirty="0">
                <a:latin typeface="+mj-lt"/>
              </a:rPr>
              <a:t>The 1.25 Million dollar Lilly grant will enhance intergenerational worship and formation in local congregations, funded by the Lilly Endowment’s initiative to engage children in worship and prayer. Instead of focusing solely on diocesan programs, the diocese will inspire congregations to explore inclusive worship and holistic Christian formation, connecting congregations and equipping leaders to create sensory-rich worship rooted in Episcopal traditions.</a:t>
            </a:r>
          </a:p>
          <a:p>
            <a:pPr marL="139700" indent="0">
              <a:buNone/>
            </a:pPr>
            <a:r>
              <a:rPr lang="en-US" dirty="0">
                <a:latin typeface="+mj-lt"/>
              </a:rPr>
              <a:t>Over five years, strategies will include coaching for assessing children’s involvement in worship, mini-grants for innovative engagement experiments, gatherings to foster community practices, learning opportunities for leaders, and hiring a missioner for children’s and family ministry to oversee the grant and strengthen relationships.</a:t>
            </a:r>
          </a:p>
          <a:p>
            <a:pPr marL="0" indent="0">
              <a:buNone/>
            </a:pPr>
            <a:endParaRPr lang="en-US" dirty="0">
              <a:solidFill>
                <a:srgbClr val="333333"/>
              </a:solidFill>
              <a:latin typeface="+mj-lt"/>
            </a:endParaRPr>
          </a:p>
          <a:p>
            <a:pPr marL="0" indent="0">
              <a:buNone/>
            </a:pPr>
            <a:endParaRPr dirty="0">
              <a:solidFill>
                <a:srgbClr val="333333"/>
              </a:solidFill>
              <a:latin typeface="+mj-lt"/>
            </a:endParaRPr>
          </a:p>
          <a:p>
            <a:pPr marL="0" indent="0">
              <a:spcBef>
                <a:spcPts val="1237"/>
              </a:spcBef>
              <a:buNone/>
            </a:pPr>
            <a:r>
              <a:rPr lang="en" dirty="0">
                <a:solidFill>
                  <a:srgbClr val="333333"/>
                </a:solidFill>
                <a:latin typeface="+mj-lt"/>
              </a:rPr>
              <a:t>The second major new source of income is the distribution from the sale of the diocesian office building.</a:t>
            </a:r>
            <a:endParaRPr dirty="0">
              <a:solidFill>
                <a:srgbClr val="333333"/>
              </a:solidFill>
              <a:latin typeface="+mj-lt"/>
            </a:endParaRPr>
          </a:p>
          <a:p>
            <a:pPr marL="0" indent="0">
              <a:spcBef>
                <a:spcPts val="1237"/>
              </a:spcBef>
              <a:buNone/>
            </a:pPr>
            <a:r>
              <a:rPr lang="en" dirty="0">
                <a:solidFill>
                  <a:schemeClr val="dk1"/>
                </a:solidFill>
                <a:latin typeface="+mj-lt"/>
              </a:rPr>
              <a:t>200 W. Morgan St property was sold for $9.1 Million in 2023, yielding net proceeds of $8.8 million. $3.8 million has been set aside to be invested.  The interest generated from this investment will be utilized to cover the lease cost for the new diocesan office location.  The approach ensures that the lease costs are sustainably managed through investment returns. A Mission Proceeds Task Force was created to recommend the best use for the remaining $5 million. </a:t>
            </a:r>
            <a:endParaRPr dirty="0">
              <a:solidFill>
                <a:srgbClr val="333333"/>
              </a:solidFill>
              <a:latin typeface="+mj-lt"/>
            </a:endParaRPr>
          </a:p>
          <a:p>
            <a:pPr marL="0" indent="0">
              <a:spcBef>
                <a:spcPts val="1237"/>
              </a:spcBef>
              <a:buNone/>
            </a:pPr>
            <a:r>
              <a:rPr lang="en" dirty="0">
                <a:solidFill>
                  <a:srgbClr val="333333"/>
                </a:solidFill>
                <a:latin typeface="+mj-lt"/>
              </a:rPr>
              <a:t>The distribution of these funds is a fresh stat in our work with congregations laying the ground work for rebuilding relationship and trust. The  $3 million in Phase 1 for congregations with an annual operating budget of less than $100,000, as well as historically Black and Latino congregations. Those funds will support </a:t>
            </a:r>
            <a:r>
              <a:rPr lang="en" dirty="0">
                <a:solidFill>
                  <a:srgbClr val="FF0000"/>
                </a:solidFill>
                <a:latin typeface="+mj-lt"/>
              </a:rPr>
              <a:t>25</a:t>
            </a:r>
            <a:r>
              <a:rPr lang="en" dirty="0">
                <a:solidFill>
                  <a:srgbClr val="333333"/>
                </a:solidFill>
                <a:latin typeface="+mj-lt"/>
              </a:rPr>
              <a:t> churches in their ongoing, vital work among their congregations and communities. We look forward to announcing the Phase 1 grant recipients soon. </a:t>
            </a:r>
            <a:endParaRPr dirty="0">
              <a:solidFill>
                <a:srgbClr val="333333"/>
              </a:solidFill>
              <a:latin typeface="+mj-lt"/>
            </a:endParaRPr>
          </a:p>
          <a:p>
            <a:pPr marL="0" indent="0">
              <a:spcBef>
                <a:spcPts val="1237"/>
              </a:spcBef>
              <a:buNone/>
            </a:pPr>
            <a:r>
              <a:rPr lang="en" dirty="0">
                <a:solidFill>
                  <a:schemeClr val="dk1"/>
                </a:solidFill>
                <a:latin typeface="+mj-lt"/>
                <a:ea typeface="Lato"/>
                <a:cs typeface="Lato"/>
                <a:sym typeface="Lato"/>
              </a:rPr>
              <a:t>Phases II and III are scheduled for distribution in 2025, with further details to follow. These phases will be available to all congregations within the diocese.</a:t>
            </a:r>
            <a:endParaRPr dirty="0">
              <a:solidFill>
                <a:schemeClr val="dk1"/>
              </a:solidFill>
              <a:latin typeface="+mj-lt"/>
              <a:ea typeface="Lato"/>
              <a:cs typeface="Lato"/>
              <a:sym typeface="Lato"/>
            </a:endParaRPr>
          </a:p>
          <a:p>
            <a:pPr marL="0" indent="0">
              <a:spcBef>
                <a:spcPts val="1237"/>
              </a:spcBef>
              <a:buNone/>
            </a:pPr>
            <a:r>
              <a:rPr lang="en" dirty="0">
                <a:solidFill>
                  <a:srgbClr val="333333"/>
                </a:solidFill>
                <a:latin typeface="+mj-lt"/>
              </a:rPr>
              <a:t>It’s important to highlight that this additional $6.25 million in new funding, designated for congregational vitality, is not included in the 2025 proposed budget. These funds represent initiatives that go beyond what is outlined in the proposed budget.</a:t>
            </a:r>
            <a:endParaRPr dirty="0">
              <a:solidFill>
                <a:srgbClr val="333333"/>
              </a:solidFill>
              <a:latin typeface="+mj-lt"/>
            </a:endParaRPr>
          </a:p>
          <a:p>
            <a:pPr marL="0" indent="0">
              <a:spcBef>
                <a:spcPts val="1237"/>
              </a:spcBef>
              <a:buNone/>
            </a:pPr>
            <a:endParaRPr sz="1300" dirty="0">
              <a:solidFill>
                <a:srgbClr val="333333"/>
              </a:solidFill>
              <a:highlight>
                <a:srgbClr val="FFFFFF"/>
              </a:highlight>
              <a:latin typeface="Nunito"/>
              <a:ea typeface="Nunito"/>
              <a:cs typeface="Nunito"/>
              <a:sym typeface="Nuni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0a9946b937_0_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0a9946b937_0_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Clr>
                <a:schemeClr val="dk1"/>
              </a:buClr>
              <a:buSzPts val="1100"/>
              <a:buNone/>
            </a:pPr>
            <a:r>
              <a:rPr lang="en" b="1">
                <a:solidFill>
                  <a:schemeClr val="dk1"/>
                </a:solidFill>
              </a:rPr>
              <a:t>2025 Diocesan Fair Share: 10.65%</a:t>
            </a:r>
            <a:endParaRPr b="1" dirty="0">
              <a:solidFill>
                <a:schemeClr val="dk1"/>
              </a:solidFill>
            </a:endParaRPr>
          </a:p>
          <a:p>
            <a:pPr marL="0" indent="0">
              <a:buNone/>
            </a:pPr>
            <a:r>
              <a:rPr lang="en">
                <a:solidFill>
                  <a:schemeClr val="dk1"/>
                </a:solidFill>
              </a:rPr>
              <a:t>This rate has steadily decreased from the initial 12%. The Diocesan Council has recommended a further reduction of the fair share rate to 10.55% for 2026. </a:t>
            </a:r>
            <a:endParaRPr dirty="0">
              <a:solidFill>
                <a:schemeClr val="dk1"/>
              </a:solidFill>
            </a:endParaRPr>
          </a:p>
          <a:p>
            <a:pPr marL="0" indent="0">
              <a:buNone/>
            </a:pPr>
            <a:r>
              <a:rPr lang="en">
                <a:solidFill>
                  <a:schemeClr val="dk1"/>
                </a:solidFill>
              </a:rPr>
              <a:t>According to the canons, the fair share cannot drop below 10%. For comparison, the Episcopal Church assessment stands at 15%.</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b1611deaa_0_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0b1611deaa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sz="1200" dirty="0">
                <a:solidFill>
                  <a:srgbClr val="333333"/>
                </a:solidFill>
                <a:highlight>
                  <a:srgbClr val="FFFFFF"/>
                </a:highlight>
                <a:latin typeface="Nunito"/>
                <a:ea typeface="Nunito"/>
                <a:cs typeface="Nunito"/>
                <a:sym typeface="Nunito"/>
              </a:rPr>
              <a:t>Another two efforts established to support Congregational vitality is the Fianance and Audit team and the Planning departmet.</a:t>
            </a:r>
          </a:p>
          <a:p>
            <a:pPr marL="0" indent="0">
              <a:buNone/>
            </a:pPr>
            <a:endParaRPr lang="en" sz="1200" dirty="0">
              <a:solidFill>
                <a:srgbClr val="333333"/>
              </a:solidFill>
              <a:highlight>
                <a:srgbClr val="FFFFFF"/>
              </a:highlight>
              <a:latin typeface="Nunito"/>
              <a:ea typeface="Nunito"/>
              <a:cs typeface="Nunito"/>
              <a:sym typeface="Nunito"/>
            </a:endParaRPr>
          </a:p>
          <a:p>
            <a:pPr marL="0" indent="0">
              <a:buNone/>
            </a:pPr>
            <a:r>
              <a:rPr lang="en" sz="1200" dirty="0">
                <a:solidFill>
                  <a:srgbClr val="333333"/>
                </a:solidFill>
                <a:highlight>
                  <a:srgbClr val="FFFFFF"/>
                </a:highlight>
                <a:latin typeface="Nunito"/>
                <a:ea typeface="Nunito"/>
                <a:cs typeface="Nunito"/>
                <a:sym typeface="Nunito"/>
              </a:rPr>
              <a:t>These two efforts although newly formed have already had a positive  impact in building relationships between churhces and the appreciation for one another. By focusing on collaboration and shared values, this diocese can navigate challenges together, embodying the spirit of being "Tied in Salvation."  </a:t>
            </a:r>
          </a:p>
          <a:p>
            <a:pPr marL="0" indent="0">
              <a:buNone/>
            </a:pPr>
            <a:endParaRPr lang="en" sz="1200" dirty="0">
              <a:solidFill>
                <a:srgbClr val="333333"/>
              </a:solidFill>
              <a:highlight>
                <a:srgbClr val="FFFFFF"/>
              </a:highlight>
              <a:latin typeface="Nunito"/>
              <a:ea typeface="Nunito"/>
              <a:cs typeface="Nunito"/>
              <a:sym typeface="Nunito"/>
            </a:endParaRPr>
          </a:p>
          <a:p>
            <a:pPr marL="0" indent="0">
              <a:buNone/>
            </a:pPr>
            <a:r>
              <a:rPr lang="en" sz="1200" dirty="0">
                <a:solidFill>
                  <a:srgbClr val="333333"/>
                </a:solidFill>
                <a:highlight>
                  <a:srgbClr val="FFFFFF"/>
                </a:highlight>
                <a:latin typeface="Nunito"/>
                <a:ea typeface="Nunito"/>
                <a:cs typeface="Nunito"/>
                <a:sym typeface="Nunito"/>
              </a:rPr>
              <a:t>Finance  and Audit Team – Churches Helping Churches is a group of volunteers around the diocese with time and talent in assisting small to mid sized churches file their parochial and audit reports.  They also can assist in designing a financial reporting internal controls that better serve the congregation.</a:t>
            </a:r>
          </a:p>
          <a:p>
            <a:pPr marL="0" indent="0">
              <a:buNone/>
            </a:pPr>
            <a:endParaRPr lang="en" sz="1200" dirty="0">
              <a:solidFill>
                <a:srgbClr val="333333"/>
              </a:solidFill>
              <a:highlight>
                <a:srgbClr val="FFFFFF"/>
              </a:highlight>
              <a:latin typeface="Nunito"/>
              <a:ea typeface="Nunito"/>
              <a:cs typeface="Nunito"/>
              <a:sym typeface="Nunito"/>
            </a:endParaRPr>
          </a:p>
          <a:p>
            <a:pPr marL="0" indent="0">
              <a:buNone/>
            </a:pPr>
            <a:r>
              <a:rPr lang="en" sz="1200" dirty="0">
                <a:solidFill>
                  <a:srgbClr val="333333"/>
                </a:solidFill>
                <a:highlight>
                  <a:srgbClr val="FFFFFF"/>
                </a:highlight>
                <a:latin typeface="Nunito"/>
                <a:ea typeface="Nunito"/>
                <a:cs typeface="Nunito"/>
                <a:sym typeface="Nunito"/>
              </a:rPr>
              <a:t>The Planning Department is a departement of council but also is made up of volunteers around the diocese to asist churches in complex building issues as well as strategicdecsion making and guilding congregations through important facilty related challenges. </a:t>
            </a:r>
            <a:endParaRPr sz="1200" dirty="0">
              <a:solidFill>
                <a:srgbClr val="333333"/>
              </a:solidFill>
              <a:highlight>
                <a:srgbClr val="FFFFFF"/>
              </a:highlight>
              <a:latin typeface="Nunito"/>
              <a:ea typeface="Nunito"/>
              <a:cs typeface="Nunito"/>
              <a:sym typeface="Nunito"/>
            </a:endParaRPr>
          </a:p>
          <a:p>
            <a:pPr marL="0" indent="0">
              <a:buNone/>
            </a:pPr>
            <a:endParaRPr sz="1200" dirty="0">
              <a:solidFill>
                <a:srgbClr val="333333"/>
              </a:solidFill>
              <a:highlight>
                <a:srgbClr val="FFFFFF"/>
              </a:highlight>
              <a:latin typeface="Nunito"/>
              <a:ea typeface="Nunito"/>
              <a:cs typeface="Nunito"/>
              <a:sym typeface="Nunito"/>
            </a:endParaRPr>
          </a:p>
          <a:p>
            <a:pPr marL="0" indent="0">
              <a:buNone/>
            </a:pPr>
            <a:r>
              <a:rPr lang="en" sz="1200" dirty="0">
                <a:solidFill>
                  <a:srgbClr val="333333"/>
                </a:solidFill>
                <a:highlight>
                  <a:srgbClr val="FFFFFF"/>
                </a:highlight>
                <a:latin typeface="Nunito"/>
                <a:ea typeface="Nunito"/>
                <a:cs typeface="Nunito"/>
                <a:sym typeface="Nunito"/>
              </a:rPr>
              <a:t>Coming soon is the Junior Warden Team—a collaboration of volunteers from across the diocese aimed at fostering the spirit of "Churches Helping Churches". This initiative will provide support for complex building issues and facilitate the sharing of contractor information and advice among congregations. If you have time and talent in this area and would like to volunteer on the diocesian level to help churches all over the diocese please contact me via email.  We would love to have you. We will be rolling this out in 2026.</a:t>
            </a:r>
            <a:r>
              <a:rPr lang="en-US" sz="1200" dirty="0">
                <a:solidFill>
                  <a:srgbClr val="333333"/>
                </a:solidFill>
                <a:highlight>
                  <a:srgbClr val="FFFFFF"/>
                </a:highlight>
                <a:latin typeface="Nunito"/>
                <a:ea typeface="Nunito"/>
                <a:cs typeface="Nunito"/>
                <a:sym typeface="Nunito"/>
              </a:rPr>
              <a:t> </a:t>
            </a:r>
          </a:p>
          <a:p>
            <a:pPr marL="0" indent="0">
              <a:buNone/>
            </a:pPr>
            <a:endParaRPr lang="en-US" sz="1200" dirty="0">
              <a:solidFill>
                <a:srgbClr val="333333"/>
              </a:solidFill>
              <a:highlight>
                <a:srgbClr val="FFFFFF"/>
              </a:highlight>
              <a:latin typeface="Nunito"/>
              <a:ea typeface="Nunito"/>
              <a:cs typeface="Nunito"/>
              <a:sym typeface="Nunito"/>
            </a:endParaRPr>
          </a:p>
          <a:p>
            <a:pPr marL="0" indent="0">
              <a:buNone/>
            </a:pPr>
            <a:r>
              <a:rPr lang="en-US" sz="1200" dirty="0">
                <a:solidFill>
                  <a:srgbClr val="333333"/>
                </a:solidFill>
                <a:highlight>
                  <a:srgbClr val="FFFFFF"/>
                </a:highlight>
                <a:latin typeface="Nunito"/>
                <a:ea typeface="Nunito"/>
                <a:cs typeface="Nunito"/>
                <a:sym typeface="Nunito"/>
              </a:rPr>
              <a:t>Next, we’ll watch a brief 10-minute video detailing each department of the budget and its specific role. After the video I’ll take some time to review the detailed figures, focusing on income, expenses, and grants.</a:t>
            </a:r>
          </a:p>
          <a:p>
            <a:pPr marL="0" indent="0">
              <a:buNone/>
            </a:pPr>
            <a:endParaRPr sz="1200" dirty="0">
              <a:solidFill>
                <a:srgbClr val="333333"/>
              </a:solidFill>
              <a:highlight>
                <a:srgbClr val="FFFFFF"/>
              </a:highlight>
              <a:latin typeface="Nunito"/>
              <a:ea typeface="Nunito"/>
              <a:cs typeface="Nunito"/>
              <a:sym typeface="Nuni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6fa3c898_0_2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6fa3c898_0_2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0a9946b937_0_18: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0a9946b937_0_1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a:p>
            <a:pPr marL="0" indent="0">
              <a:lnSpc>
                <a:spcPct val="115000"/>
              </a:lnSpc>
              <a:spcBef>
                <a:spcPts val="1237"/>
              </a:spcBef>
              <a:buClr>
                <a:schemeClr val="dk1"/>
              </a:buClr>
              <a:buSzPts val="1100"/>
              <a:buNone/>
            </a:pPr>
            <a:r>
              <a:rPr lang="en" dirty="0"/>
              <a:t>Now that we have a clear understanding of how the budget is constructed, let’s examine the income side.</a:t>
            </a:r>
            <a:endParaRPr dirty="0"/>
          </a:p>
          <a:p>
            <a:pPr marL="0" indent="0">
              <a:lnSpc>
                <a:spcPct val="115000"/>
              </a:lnSpc>
              <a:spcBef>
                <a:spcPts val="1237"/>
              </a:spcBef>
              <a:buClr>
                <a:schemeClr val="dk1"/>
              </a:buClr>
              <a:buSzPts val="1100"/>
              <a:buNone/>
            </a:pPr>
            <a:r>
              <a:rPr lang="en" dirty="0"/>
              <a:t>Ther Fair Share rate is currently 10.65% of the operating income calculated from the parochial report. This represents 74% of the diocesan budget. We will explore the various uses of these funds in the expenses slide.</a:t>
            </a:r>
            <a:endParaRPr dirty="0"/>
          </a:p>
          <a:p>
            <a:pPr marL="0" indent="0">
              <a:lnSpc>
                <a:spcPct val="115000"/>
              </a:lnSpc>
              <a:spcBef>
                <a:spcPts val="1237"/>
              </a:spcBef>
              <a:buClr>
                <a:schemeClr val="dk1"/>
              </a:buClr>
              <a:buSzPts val="1100"/>
              <a:buNone/>
            </a:pPr>
            <a:r>
              <a:rPr lang="en" dirty="0"/>
              <a:t>8% of the budget is allocated to Restricted Reserves, which include the Group Insurance Fund for retirement benefits, as well as Rent and Property Reserves.</a:t>
            </a:r>
            <a:endParaRPr dirty="0"/>
          </a:p>
          <a:p>
            <a:pPr marL="0" indent="0">
              <a:lnSpc>
                <a:spcPct val="115000"/>
              </a:lnSpc>
              <a:spcBef>
                <a:spcPts val="1237"/>
              </a:spcBef>
              <a:buClr>
                <a:schemeClr val="dk1"/>
              </a:buClr>
              <a:buSzPts val="1100"/>
              <a:buNone/>
            </a:pPr>
            <a:r>
              <a:rPr lang="en" dirty="0"/>
              <a:t>15 % of the budget consists of Endowment Reserves, supporting Mission Strategy, MRST, NCECF, Parish Grants, and the education of clergy and lay leaders in the diocese.</a:t>
            </a:r>
            <a:endParaRPr dirty="0"/>
          </a:p>
          <a:p>
            <a:pPr marL="0" indent="0">
              <a:lnSpc>
                <a:spcPct val="115000"/>
              </a:lnSpc>
              <a:spcBef>
                <a:spcPts val="1237"/>
              </a:spcBef>
              <a:buNone/>
            </a:pPr>
            <a:r>
              <a:rPr lang="en" dirty="0">
                <a:solidFill>
                  <a:schemeClr val="dk1"/>
                </a:solidFill>
              </a:rPr>
              <a:t>And additionally, 3% of the budget comes from Program Revenue, which includes registration fees for the Convention and Youth Events. These are additions to revenue but are not meant to create a profit they are offsets to missional costs for these events with the majority of the cost still supported by the budget. </a:t>
            </a:r>
            <a:endParaRPr dirty="0">
              <a:solidFill>
                <a:schemeClr val="dk1"/>
              </a:solidFill>
            </a:endParaRPr>
          </a:p>
          <a:p>
            <a:pPr marL="0" indent="0">
              <a:lnSpc>
                <a:spcPct val="115000"/>
              </a:lnSpc>
              <a:spcBef>
                <a:spcPts val="1237"/>
              </a:spcBef>
              <a:buClr>
                <a:schemeClr val="dk1"/>
              </a:buClr>
              <a:buSzPts val="1100"/>
              <a:buNone/>
            </a:pPr>
            <a:r>
              <a:rPr lang="en" dirty="0"/>
              <a:t>In the next few slides, I will provide a more detailed overview of how these income components work together to support the diocese as a whole.</a:t>
            </a:r>
            <a:endParaRPr dirty="0"/>
          </a:p>
          <a:p>
            <a:pPr marL="0" indent="0">
              <a:spcBef>
                <a:spcPts val="1237"/>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0a9946b937_0_3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0a9946b937_0_34:notes"/>
          <p:cNvSpPr txBox="1">
            <a:spLocks noGrp="1"/>
          </p:cNvSpPr>
          <p:nvPr>
            <p:ph type="body" idx="1"/>
          </p:nvPr>
        </p:nvSpPr>
        <p:spPr>
          <a:xfrm>
            <a:off x="710247" y="4236213"/>
            <a:ext cx="5681980" cy="4224814"/>
          </a:xfrm>
          <a:prstGeom prst="rect">
            <a:avLst/>
          </a:prstGeom>
        </p:spPr>
        <p:txBody>
          <a:bodyPr spcFirstLastPara="1" wrap="square" lIns="94213" tIns="94213" rIns="94213" bIns="94213" anchor="t" anchorCtr="0">
            <a:noAutofit/>
          </a:bodyPr>
          <a:lstStyle/>
          <a:p>
            <a:pPr marL="0" indent="0">
              <a:buNone/>
            </a:pPr>
            <a:r>
              <a:rPr lang="en" dirty="0"/>
              <a:t>Let’s talk more about the endowment funds that make up 15% of the proposed 2025 budget. </a:t>
            </a:r>
            <a:endParaRPr dirty="0"/>
          </a:p>
          <a:p>
            <a:pPr marL="0" indent="0">
              <a:buNone/>
            </a:pPr>
            <a:endParaRPr dirty="0"/>
          </a:p>
          <a:p>
            <a:pPr marL="0" indent="0">
              <a:lnSpc>
                <a:spcPct val="115000"/>
              </a:lnSpc>
              <a:spcBef>
                <a:spcPts val="1237"/>
              </a:spcBef>
              <a:buClr>
                <a:schemeClr val="dk1"/>
              </a:buClr>
              <a:buSzPts val="1100"/>
              <a:buNone/>
            </a:pPr>
            <a:r>
              <a:rPr lang="en" dirty="0"/>
              <a:t>The "Collaboration &amp; New Communities" segment of our funding graph encompasses 50% of the endowments used these contributions come from the Mission Strategy, the North Carolina Episcopal Church Foundation (NCECF), Parish Grants, and MRST endowment funding. These endowments were set up and created with the intention to distribute grants to congregations throughout the diocese, and you can find more information on the grants page of our diocesan website.  </a:t>
            </a:r>
            <a:endParaRPr dirty="0"/>
          </a:p>
          <a:p>
            <a:pPr marL="0" indent="0">
              <a:lnSpc>
                <a:spcPct val="115000"/>
              </a:lnSpc>
              <a:spcBef>
                <a:spcPts val="1237"/>
              </a:spcBef>
              <a:buNone/>
            </a:pPr>
            <a:r>
              <a:rPr lang="en" dirty="0"/>
              <a:t>By pooling these funding sources we created the Sustainabilty Fund to support clergy leadership in historically Black and Latino congregations that have been underserved in the past with a 5 year grant that started in 2022.</a:t>
            </a:r>
            <a:endParaRPr dirty="0"/>
          </a:p>
          <a:p>
            <a:pPr marL="0" indent="0">
              <a:lnSpc>
                <a:spcPct val="115000"/>
              </a:lnSpc>
              <a:spcBef>
                <a:spcPts val="1237"/>
              </a:spcBef>
              <a:buClr>
                <a:schemeClr val="dk1"/>
              </a:buClr>
              <a:buSzPts val="1100"/>
              <a:buNone/>
            </a:pPr>
            <a:r>
              <a:rPr lang="en" dirty="0"/>
              <a:t>16% represtents  "Racial Reckoning, Justice &amp; Healing" initiative includes funds from endowments dedicated to the education and training of both clergy and lay leaders in the diocese of North Carolina. This funding reinforces our mission strategies, fostering a sense of communion among us.</a:t>
            </a:r>
            <a:endParaRPr dirty="0"/>
          </a:p>
          <a:p>
            <a:pPr marL="0" indent="0">
              <a:lnSpc>
                <a:spcPct val="115000"/>
              </a:lnSpc>
              <a:spcBef>
                <a:spcPts val="1237"/>
              </a:spcBef>
              <a:buClr>
                <a:schemeClr val="dk1"/>
              </a:buClr>
              <a:buSzPts val="1100"/>
              <a:buNone/>
            </a:pPr>
            <a:r>
              <a:rPr lang="en" dirty="0"/>
              <a:t>17%  "Building Reserve" consists of funds from the sale of the property at 200 W. Morgan, with the earnings allocated to cover the expenses of our new diocesan offices located on Six Forks Road.</a:t>
            </a:r>
            <a:endParaRPr dirty="0"/>
          </a:p>
          <a:p>
            <a:pPr marL="0" indent="0">
              <a:lnSpc>
                <a:spcPct val="115000"/>
              </a:lnSpc>
              <a:spcBef>
                <a:spcPts val="1237"/>
              </a:spcBef>
              <a:buClr>
                <a:schemeClr val="dk1"/>
              </a:buClr>
              <a:buSzPts val="1100"/>
              <a:buNone/>
            </a:pPr>
            <a:r>
              <a:rPr lang="en" dirty="0"/>
              <a:t>This strategic allocation of endowmnt resources ensures that all areas of the diocese  remain sustainable while kepping Comgregational support always at center of our priorities.</a:t>
            </a:r>
            <a:endParaRPr dirty="0"/>
          </a:p>
          <a:p>
            <a:pPr marL="0" indent="0">
              <a:spcBef>
                <a:spcPts val="1237"/>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a9946b937_0_5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0a9946b937_0_5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dirty="0"/>
              <a:t>Now let’s look at the expense side of the budget, arranged based on the mission strategy priorities. Each section of the budget, while varied in focus, ultimately supports the diocesian mission.</a:t>
            </a:r>
            <a:endParaRPr dirty="0"/>
          </a:p>
          <a:p>
            <a:pPr marL="0" indent="0">
              <a:lnSpc>
                <a:spcPct val="115000"/>
              </a:lnSpc>
              <a:spcBef>
                <a:spcPts val="1443"/>
              </a:spcBef>
              <a:buClr>
                <a:schemeClr val="dk1"/>
              </a:buClr>
              <a:buSzPts val="1100"/>
              <a:buNone/>
            </a:pPr>
            <a:r>
              <a:rPr lang="en" sz="1300" b="1" dirty="0">
                <a:solidFill>
                  <a:schemeClr val="dk1"/>
                </a:solidFill>
              </a:rPr>
              <a:t>Expense Budget Breakdown</a:t>
            </a:r>
            <a:endParaRPr sz="1300" b="1" dirty="0">
              <a:solidFill>
                <a:schemeClr val="dk1"/>
              </a:solidFill>
            </a:endParaRPr>
          </a:p>
          <a:p>
            <a:pPr marL="471145" indent="-307553">
              <a:lnSpc>
                <a:spcPct val="115000"/>
              </a:lnSpc>
              <a:spcBef>
                <a:spcPts val="1237"/>
              </a:spcBef>
              <a:buClr>
                <a:schemeClr val="dk1"/>
              </a:buClr>
              <a:buSzPts val="1100"/>
              <a:buAutoNum type="arabicPeriod"/>
            </a:pPr>
            <a:r>
              <a:rPr lang="en" b="1" dirty="0">
                <a:solidFill>
                  <a:schemeClr val="dk1"/>
                </a:solidFill>
              </a:rPr>
              <a:t>Congregational Support (27%)</a:t>
            </a:r>
            <a:endParaRPr b="1" dirty="0">
              <a:solidFill>
                <a:schemeClr val="dk1"/>
              </a:solidFill>
            </a:endParaRPr>
          </a:p>
          <a:p>
            <a:pPr marL="942289" lvl="1" indent="-307553">
              <a:lnSpc>
                <a:spcPct val="115000"/>
              </a:lnSpc>
              <a:buClr>
                <a:schemeClr val="dk1"/>
              </a:buClr>
              <a:buSzPts val="1100"/>
            </a:pPr>
            <a:r>
              <a:rPr lang="en" b="1" dirty="0">
                <a:solidFill>
                  <a:schemeClr val="dk1"/>
                </a:solidFill>
              </a:rPr>
              <a:t>Description</a:t>
            </a:r>
            <a:r>
              <a:rPr lang="en" dirty="0">
                <a:solidFill>
                  <a:schemeClr val="dk1"/>
                </a:solidFill>
              </a:rPr>
              <a:t>: This is the largest section of the budget, focusing on resources and support for local congregations.</a:t>
            </a:r>
            <a:endParaRPr dirty="0">
              <a:solidFill>
                <a:schemeClr val="dk1"/>
              </a:solidFill>
            </a:endParaRPr>
          </a:p>
          <a:p>
            <a:pPr marL="942289" lvl="1" indent="-307553">
              <a:lnSpc>
                <a:spcPct val="115000"/>
              </a:lnSpc>
              <a:buClr>
                <a:schemeClr val="dk1"/>
              </a:buClr>
              <a:buSzPts val="1100"/>
            </a:pPr>
            <a:r>
              <a:rPr lang="en" b="1" dirty="0">
                <a:solidFill>
                  <a:schemeClr val="dk1"/>
                </a:solidFill>
              </a:rPr>
              <a:t>Includes</a:t>
            </a:r>
            <a:r>
              <a:rPr lang="en" dirty="0">
                <a:solidFill>
                  <a:schemeClr val="dk1"/>
                </a:solidFill>
              </a:rPr>
              <a:t>:</a:t>
            </a:r>
            <a:endParaRPr dirty="0">
              <a:solidFill>
                <a:schemeClr val="dk1"/>
              </a:solidFill>
            </a:endParaRPr>
          </a:p>
          <a:p>
            <a:pPr marL="1413434" lvl="2" indent="-307553">
              <a:lnSpc>
                <a:spcPct val="115000"/>
              </a:lnSpc>
              <a:buClr>
                <a:schemeClr val="dk1"/>
              </a:buClr>
              <a:buSzPts val="1100"/>
            </a:pPr>
            <a:r>
              <a:rPr lang="en" dirty="0">
                <a:solidFill>
                  <a:schemeClr val="dk1"/>
                </a:solidFill>
              </a:rPr>
              <a:t>Canon missioners</a:t>
            </a:r>
            <a:endParaRPr dirty="0">
              <a:solidFill>
                <a:schemeClr val="dk1"/>
              </a:solidFill>
            </a:endParaRPr>
          </a:p>
          <a:p>
            <a:pPr marL="1413434" lvl="2" indent="-307553">
              <a:lnSpc>
                <a:spcPct val="115000"/>
              </a:lnSpc>
              <a:buClr>
                <a:schemeClr val="dk1"/>
              </a:buClr>
              <a:buSzPts val="1100"/>
            </a:pPr>
            <a:r>
              <a:rPr lang="en" dirty="0">
                <a:solidFill>
                  <a:schemeClr val="dk1"/>
                </a:solidFill>
              </a:rPr>
              <a:t>Transition ministry department</a:t>
            </a:r>
            <a:endParaRPr dirty="0">
              <a:solidFill>
                <a:schemeClr val="dk1"/>
              </a:solidFill>
            </a:endParaRPr>
          </a:p>
          <a:p>
            <a:pPr marL="1413434" lvl="2" indent="-307553">
              <a:lnSpc>
                <a:spcPct val="115000"/>
              </a:lnSpc>
              <a:buClr>
                <a:schemeClr val="dk1"/>
              </a:buClr>
              <a:buSzPts val="1100"/>
            </a:pPr>
            <a:r>
              <a:rPr lang="en" dirty="0">
                <a:solidFill>
                  <a:schemeClr val="dk1"/>
                </a:solidFill>
              </a:rPr>
              <a:t>Missional support initiatives</a:t>
            </a:r>
            <a:endParaRPr dirty="0">
              <a:solidFill>
                <a:schemeClr val="dk1"/>
              </a:solidFill>
            </a:endParaRPr>
          </a:p>
          <a:p>
            <a:pPr marL="942289" lvl="1" indent="-307553">
              <a:lnSpc>
                <a:spcPct val="115000"/>
              </a:lnSpc>
              <a:buClr>
                <a:schemeClr val="dk1"/>
              </a:buClr>
              <a:buSzPts val="1100"/>
            </a:pPr>
            <a:r>
              <a:rPr lang="en" b="1" dirty="0">
                <a:solidFill>
                  <a:schemeClr val="dk1"/>
                </a:solidFill>
              </a:rPr>
              <a:t>Impact</a:t>
            </a:r>
            <a:r>
              <a:rPr lang="en" dirty="0">
                <a:solidFill>
                  <a:schemeClr val="dk1"/>
                </a:solidFill>
              </a:rPr>
              <a:t>: Empowers congregations to thrive, offering them necessary tools and resources to fulfill their missions.</a:t>
            </a:r>
            <a:endParaRPr dirty="0">
              <a:solidFill>
                <a:schemeClr val="dk1"/>
              </a:solidFill>
            </a:endParaRPr>
          </a:p>
          <a:p>
            <a:pPr marL="471145" indent="-307553">
              <a:lnSpc>
                <a:spcPct val="115000"/>
              </a:lnSpc>
              <a:buClr>
                <a:schemeClr val="dk1"/>
              </a:buClr>
              <a:buSzPts val="1100"/>
              <a:buAutoNum type="arabicPeriod"/>
            </a:pPr>
            <a:r>
              <a:rPr lang="en" b="1" dirty="0">
                <a:solidFill>
                  <a:schemeClr val="dk1"/>
                </a:solidFill>
              </a:rPr>
              <a:t>Oversight (12%)</a:t>
            </a:r>
            <a:endParaRPr b="1" dirty="0">
              <a:solidFill>
                <a:schemeClr val="dk1"/>
              </a:solidFill>
            </a:endParaRPr>
          </a:p>
          <a:p>
            <a:pPr marL="942289" lvl="1" indent="-307553">
              <a:lnSpc>
                <a:spcPct val="115000"/>
              </a:lnSpc>
              <a:buClr>
                <a:schemeClr val="dk1"/>
              </a:buClr>
              <a:buSzPts val="1100"/>
            </a:pPr>
            <a:r>
              <a:rPr lang="en" b="1" dirty="0">
                <a:solidFill>
                  <a:schemeClr val="dk1"/>
                </a:solidFill>
              </a:rPr>
              <a:t>Description</a:t>
            </a:r>
            <a:r>
              <a:rPr lang="en" dirty="0">
                <a:solidFill>
                  <a:schemeClr val="dk1"/>
                </a:solidFill>
              </a:rPr>
              <a:t>: Encompasses all expenses related to the bishop's office, ensuring effective leadership and guidance.</a:t>
            </a:r>
            <a:endParaRPr dirty="0">
              <a:solidFill>
                <a:schemeClr val="dk1"/>
              </a:solidFill>
            </a:endParaRPr>
          </a:p>
          <a:p>
            <a:pPr marL="942289" lvl="1" indent="-307553">
              <a:lnSpc>
                <a:spcPct val="115000"/>
              </a:lnSpc>
              <a:buClr>
                <a:schemeClr val="dk1"/>
              </a:buClr>
              <a:buSzPts val="1100"/>
            </a:pPr>
            <a:r>
              <a:rPr lang="en" b="1" dirty="0">
                <a:solidFill>
                  <a:schemeClr val="dk1"/>
                </a:solidFill>
              </a:rPr>
              <a:t>Includes</a:t>
            </a:r>
            <a:r>
              <a:rPr lang="en" dirty="0">
                <a:solidFill>
                  <a:schemeClr val="dk1"/>
                </a:solidFill>
              </a:rPr>
              <a:t>:</a:t>
            </a:r>
            <a:endParaRPr dirty="0">
              <a:solidFill>
                <a:schemeClr val="dk1"/>
              </a:solidFill>
            </a:endParaRPr>
          </a:p>
          <a:p>
            <a:pPr marL="1413434" lvl="2" indent="-307553">
              <a:lnSpc>
                <a:spcPct val="115000"/>
              </a:lnSpc>
              <a:buClr>
                <a:schemeClr val="dk1"/>
              </a:buClr>
              <a:buSzPts val="1100"/>
            </a:pPr>
            <a:r>
              <a:rPr lang="en" dirty="0">
                <a:solidFill>
                  <a:schemeClr val="dk1"/>
                </a:solidFill>
              </a:rPr>
              <a:t>Bishop’s office operations</a:t>
            </a:r>
            <a:endParaRPr dirty="0">
              <a:solidFill>
                <a:schemeClr val="dk1"/>
              </a:solidFill>
            </a:endParaRPr>
          </a:p>
          <a:p>
            <a:pPr marL="1413434" lvl="2" indent="-307553">
              <a:lnSpc>
                <a:spcPct val="115000"/>
              </a:lnSpc>
              <a:buClr>
                <a:schemeClr val="dk1"/>
              </a:buClr>
              <a:buSzPts val="1100"/>
            </a:pPr>
            <a:r>
              <a:rPr lang="en" dirty="0">
                <a:solidFill>
                  <a:schemeClr val="dk1"/>
                </a:solidFill>
              </a:rPr>
              <a:t>Support for diocesan leadership initiatives</a:t>
            </a:r>
            <a:endParaRPr dirty="0">
              <a:solidFill>
                <a:schemeClr val="dk1"/>
              </a:solidFill>
            </a:endParaRPr>
          </a:p>
          <a:p>
            <a:pPr marL="942289" lvl="1" indent="-307553">
              <a:lnSpc>
                <a:spcPct val="115000"/>
              </a:lnSpc>
              <a:buClr>
                <a:schemeClr val="dk1"/>
              </a:buClr>
              <a:buSzPts val="1100"/>
            </a:pPr>
            <a:r>
              <a:rPr lang="en" b="1" dirty="0">
                <a:solidFill>
                  <a:schemeClr val="dk1"/>
                </a:solidFill>
              </a:rPr>
              <a:t>Impact</a:t>
            </a:r>
            <a:r>
              <a:rPr lang="en" dirty="0">
                <a:solidFill>
                  <a:schemeClr val="dk1"/>
                </a:solidFill>
              </a:rPr>
              <a:t>: Provides strong spiritual and administrative leadership, fostering unity and vision across the diocese.</a:t>
            </a:r>
            <a:endParaRPr dirty="0">
              <a:solidFill>
                <a:schemeClr val="dk1"/>
              </a:solidFill>
            </a:endParaRPr>
          </a:p>
          <a:p>
            <a:pPr marL="471145" indent="-307553">
              <a:lnSpc>
                <a:spcPct val="115000"/>
              </a:lnSpc>
              <a:buClr>
                <a:schemeClr val="dk1"/>
              </a:buClr>
              <a:buSzPts val="1100"/>
              <a:buAutoNum type="arabicPeriod"/>
            </a:pPr>
            <a:r>
              <a:rPr lang="en" b="1" dirty="0">
                <a:solidFill>
                  <a:schemeClr val="dk1"/>
                </a:solidFill>
              </a:rPr>
              <a:t>Governance (18%)</a:t>
            </a:r>
            <a:endParaRPr b="1" dirty="0">
              <a:solidFill>
                <a:schemeClr val="dk1"/>
              </a:solidFill>
            </a:endParaRPr>
          </a:p>
          <a:p>
            <a:pPr marL="942289" lvl="1" indent="-307553">
              <a:lnSpc>
                <a:spcPct val="115000"/>
              </a:lnSpc>
              <a:buClr>
                <a:schemeClr val="dk1"/>
              </a:buClr>
              <a:buSzPts val="1100"/>
            </a:pPr>
            <a:r>
              <a:rPr lang="en" b="1" dirty="0">
                <a:solidFill>
                  <a:schemeClr val="dk1"/>
                </a:solidFill>
              </a:rPr>
              <a:t>Description</a:t>
            </a:r>
            <a:r>
              <a:rPr lang="en" dirty="0">
                <a:solidFill>
                  <a:schemeClr val="dk1"/>
                </a:solidFill>
              </a:rPr>
              <a:t>: Covers expenses tied to the organizational structure and operations of the diocese.</a:t>
            </a:r>
            <a:endParaRPr dirty="0">
              <a:solidFill>
                <a:schemeClr val="dk1"/>
              </a:solidFill>
            </a:endParaRPr>
          </a:p>
          <a:p>
            <a:pPr marL="942289" lvl="1" indent="-307553">
              <a:lnSpc>
                <a:spcPct val="115000"/>
              </a:lnSpc>
              <a:buClr>
                <a:schemeClr val="dk1"/>
              </a:buClr>
              <a:buSzPts val="1100"/>
            </a:pPr>
            <a:r>
              <a:rPr lang="en" b="1" dirty="0">
                <a:solidFill>
                  <a:schemeClr val="dk1"/>
                </a:solidFill>
              </a:rPr>
              <a:t>Includes</a:t>
            </a:r>
            <a:r>
              <a:rPr lang="en" dirty="0">
                <a:solidFill>
                  <a:schemeClr val="dk1"/>
                </a:solidFill>
              </a:rPr>
              <a:t>:</a:t>
            </a:r>
            <a:endParaRPr dirty="0">
              <a:solidFill>
                <a:schemeClr val="dk1"/>
              </a:solidFill>
            </a:endParaRPr>
          </a:p>
          <a:p>
            <a:pPr marL="1413434" lvl="2" indent="-307553">
              <a:lnSpc>
                <a:spcPct val="115000"/>
              </a:lnSpc>
              <a:buClr>
                <a:schemeClr val="dk1"/>
              </a:buClr>
              <a:buSzPts val="1100"/>
            </a:pPr>
            <a:r>
              <a:rPr lang="en" dirty="0">
                <a:solidFill>
                  <a:schemeClr val="dk1"/>
                </a:solidFill>
              </a:rPr>
              <a:t>Diocesan convention costs</a:t>
            </a:r>
            <a:endParaRPr dirty="0">
              <a:solidFill>
                <a:schemeClr val="dk1"/>
              </a:solidFill>
            </a:endParaRPr>
          </a:p>
          <a:p>
            <a:pPr marL="1413434" lvl="2" indent="-307553">
              <a:lnSpc>
                <a:spcPct val="115000"/>
              </a:lnSpc>
              <a:buClr>
                <a:schemeClr val="dk1"/>
              </a:buClr>
              <a:buSzPts val="1100"/>
            </a:pPr>
            <a:r>
              <a:rPr lang="en" dirty="0">
                <a:solidFill>
                  <a:schemeClr val="dk1"/>
                </a:solidFill>
              </a:rPr>
              <a:t>Diocesan archives maintenance</a:t>
            </a:r>
            <a:endParaRPr dirty="0">
              <a:solidFill>
                <a:schemeClr val="dk1"/>
              </a:solidFill>
            </a:endParaRPr>
          </a:p>
          <a:p>
            <a:pPr marL="1413434" lvl="2" indent="-307553">
              <a:lnSpc>
                <a:spcPct val="115000"/>
              </a:lnSpc>
              <a:buClr>
                <a:schemeClr val="dk1"/>
              </a:buClr>
              <a:buSzPts val="1100"/>
            </a:pPr>
            <a:r>
              <a:rPr lang="en" dirty="0">
                <a:solidFill>
                  <a:schemeClr val="dk1"/>
                </a:solidFill>
              </a:rPr>
              <a:t>Annual Episcopal Church assessment</a:t>
            </a:r>
            <a:endParaRPr dirty="0">
              <a:solidFill>
                <a:schemeClr val="dk1"/>
              </a:solidFill>
            </a:endParaRPr>
          </a:p>
          <a:p>
            <a:pPr marL="942289" lvl="1" indent="-307553">
              <a:lnSpc>
                <a:spcPct val="115000"/>
              </a:lnSpc>
              <a:buClr>
                <a:schemeClr val="dk1"/>
              </a:buClr>
              <a:buSzPts val="1100"/>
            </a:pPr>
            <a:r>
              <a:rPr lang="en" b="1" dirty="0">
                <a:solidFill>
                  <a:schemeClr val="dk1"/>
                </a:solidFill>
              </a:rPr>
              <a:t>Impact</a:t>
            </a:r>
            <a:r>
              <a:rPr lang="en" dirty="0">
                <a:solidFill>
                  <a:schemeClr val="dk1"/>
                </a:solidFill>
              </a:rPr>
              <a:t>: Ensures proper governance and accountability, maintaining historical records and fulfilling obligations to the wider church.</a:t>
            </a:r>
            <a:endParaRPr dirty="0">
              <a:solidFill>
                <a:schemeClr val="dk1"/>
              </a:solidFill>
            </a:endParaRPr>
          </a:p>
          <a:p>
            <a:pPr marL="471145" indent="-307553">
              <a:lnSpc>
                <a:spcPct val="115000"/>
              </a:lnSpc>
              <a:buClr>
                <a:schemeClr val="dk1"/>
              </a:buClr>
              <a:buSzPts val="1100"/>
              <a:buAutoNum type="arabicPeriod"/>
            </a:pPr>
            <a:r>
              <a:rPr lang="en" b="1" dirty="0">
                <a:solidFill>
                  <a:schemeClr val="dk1"/>
                </a:solidFill>
              </a:rPr>
              <a:t>Administration (16%)</a:t>
            </a:r>
            <a:endParaRPr b="1" dirty="0">
              <a:solidFill>
                <a:schemeClr val="dk1"/>
              </a:solidFill>
            </a:endParaRPr>
          </a:p>
          <a:p>
            <a:pPr marL="942289" lvl="1" indent="-307553">
              <a:lnSpc>
                <a:spcPct val="115000"/>
              </a:lnSpc>
              <a:buClr>
                <a:schemeClr val="dk1"/>
              </a:buClr>
              <a:buSzPts val="1100"/>
            </a:pPr>
            <a:r>
              <a:rPr lang="en" b="1" dirty="0">
                <a:solidFill>
                  <a:schemeClr val="dk1"/>
                </a:solidFill>
              </a:rPr>
              <a:t>Description</a:t>
            </a:r>
            <a:r>
              <a:rPr lang="en" dirty="0">
                <a:solidFill>
                  <a:schemeClr val="dk1"/>
                </a:solidFill>
              </a:rPr>
              <a:t>: Includes costs associated with the daily operations of the diocesan office.</a:t>
            </a:r>
            <a:endParaRPr dirty="0">
              <a:solidFill>
                <a:schemeClr val="dk1"/>
              </a:solidFill>
            </a:endParaRPr>
          </a:p>
          <a:p>
            <a:pPr marL="942289" lvl="1" indent="-307553">
              <a:lnSpc>
                <a:spcPct val="115000"/>
              </a:lnSpc>
              <a:buClr>
                <a:schemeClr val="dk1"/>
              </a:buClr>
              <a:buSzPts val="1100"/>
            </a:pPr>
            <a:r>
              <a:rPr lang="en" b="1" dirty="0">
                <a:solidFill>
                  <a:schemeClr val="dk1"/>
                </a:solidFill>
              </a:rPr>
              <a:t>Includes</a:t>
            </a:r>
            <a:r>
              <a:rPr lang="en" dirty="0">
                <a:solidFill>
                  <a:schemeClr val="dk1"/>
                </a:solidFill>
              </a:rPr>
              <a:t>:</a:t>
            </a:r>
            <a:endParaRPr dirty="0">
              <a:solidFill>
                <a:schemeClr val="dk1"/>
              </a:solidFill>
            </a:endParaRPr>
          </a:p>
          <a:p>
            <a:pPr marL="1413434" lvl="2" indent="-307553">
              <a:lnSpc>
                <a:spcPct val="115000"/>
              </a:lnSpc>
              <a:buClr>
                <a:schemeClr val="dk1"/>
              </a:buClr>
              <a:buSzPts val="1100"/>
            </a:pPr>
            <a:r>
              <a:rPr lang="en" dirty="0">
                <a:solidFill>
                  <a:schemeClr val="dk1"/>
                </a:solidFill>
              </a:rPr>
              <a:t>Building expenses</a:t>
            </a:r>
            <a:endParaRPr dirty="0">
              <a:solidFill>
                <a:schemeClr val="dk1"/>
              </a:solidFill>
            </a:endParaRPr>
          </a:p>
          <a:p>
            <a:pPr marL="1413434" lvl="2" indent="-307553">
              <a:lnSpc>
                <a:spcPct val="115000"/>
              </a:lnSpc>
              <a:buClr>
                <a:schemeClr val="dk1"/>
              </a:buClr>
              <a:buSzPts val="1100"/>
            </a:pPr>
            <a:r>
              <a:rPr lang="en" dirty="0">
                <a:solidFill>
                  <a:schemeClr val="dk1"/>
                </a:solidFill>
              </a:rPr>
              <a:t>Finance department operations</a:t>
            </a:r>
            <a:endParaRPr dirty="0">
              <a:solidFill>
                <a:schemeClr val="dk1"/>
              </a:solidFill>
            </a:endParaRPr>
          </a:p>
          <a:p>
            <a:pPr marL="1413434" lvl="2" indent="-307553">
              <a:lnSpc>
                <a:spcPct val="115000"/>
              </a:lnSpc>
              <a:buClr>
                <a:schemeClr val="dk1"/>
              </a:buClr>
              <a:buSzPts val="1100"/>
            </a:pPr>
            <a:r>
              <a:rPr lang="en" dirty="0">
                <a:solidFill>
                  <a:schemeClr val="dk1"/>
                </a:solidFill>
              </a:rPr>
              <a:t>Communications department costs</a:t>
            </a:r>
            <a:endParaRPr dirty="0">
              <a:solidFill>
                <a:schemeClr val="dk1"/>
              </a:solidFill>
            </a:endParaRPr>
          </a:p>
          <a:p>
            <a:pPr marL="942289" lvl="1" indent="-307553">
              <a:lnSpc>
                <a:spcPct val="115000"/>
              </a:lnSpc>
              <a:buClr>
                <a:schemeClr val="dk1"/>
              </a:buClr>
              <a:buSzPts val="1100"/>
            </a:pPr>
            <a:r>
              <a:rPr lang="en" b="1" dirty="0">
                <a:solidFill>
                  <a:schemeClr val="dk1"/>
                </a:solidFill>
              </a:rPr>
              <a:t>Impact</a:t>
            </a:r>
            <a:r>
              <a:rPr lang="en" dirty="0">
                <a:solidFill>
                  <a:schemeClr val="dk1"/>
                </a:solidFill>
              </a:rPr>
              <a:t>: Aministration Facilitates the efficient running of the diocese, allowing for effective communication and financial stewardship. Finance and communications department employees also work directly with clergy and lay staff and leaders to support their churches’ finance and communications needs.</a:t>
            </a:r>
            <a:endParaRPr dirty="0">
              <a:solidFill>
                <a:schemeClr val="dk1"/>
              </a:solidFill>
            </a:endParaRPr>
          </a:p>
          <a:p>
            <a:pPr marL="471145" indent="-307553">
              <a:lnSpc>
                <a:spcPct val="115000"/>
              </a:lnSpc>
              <a:buClr>
                <a:schemeClr val="dk1"/>
              </a:buClr>
              <a:buSzPts val="1100"/>
              <a:buAutoNum type="arabicPeriod"/>
            </a:pPr>
            <a:r>
              <a:rPr lang="en" b="1" dirty="0">
                <a:solidFill>
                  <a:schemeClr val="dk1"/>
                </a:solidFill>
              </a:rPr>
              <a:t>Formation (19%)</a:t>
            </a:r>
            <a:endParaRPr b="1" dirty="0">
              <a:solidFill>
                <a:schemeClr val="dk1"/>
              </a:solidFill>
            </a:endParaRPr>
          </a:p>
          <a:p>
            <a:pPr marL="942289" lvl="1" indent="-307553">
              <a:lnSpc>
                <a:spcPct val="115000"/>
              </a:lnSpc>
              <a:buClr>
                <a:schemeClr val="dk1"/>
              </a:buClr>
              <a:buSzPts val="1100"/>
            </a:pPr>
            <a:r>
              <a:rPr lang="en" b="1" dirty="0">
                <a:solidFill>
                  <a:schemeClr val="dk1"/>
                </a:solidFill>
              </a:rPr>
              <a:t>Description</a:t>
            </a:r>
            <a:r>
              <a:rPr lang="en" dirty="0">
                <a:solidFill>
                  <a:schemeClr val="dk1"/>
                </a:solidFill>
              </a:rPr>
              <a:t>: Focuses on educational and formation initiatives across the diocese.</a:t>
            </a:r>
            <a:endParaRPr dirty="0">
              <a:solidFill>
                <a:schemeClr val="dk1"/>
              </a:solidFill>
            </a:endParaRPr>
          </a:p>
          <a:p>
            <a:pPr marL="942289" lvl="1" indent="-307553">
              <a:lnSpc>
                <a:spcPct val="115000"/>
              </a:lnSpc>
              <a:buClr>
                <a:schemeClr val="dk1"/>
              </a:buClr>
              <a:buSzPts val="1100"/>
            </a:pPr>
            <a:r>
              <a:rPr lang="en" b="1" dirty="0">
                <a:solidFill>
                  <a:schemeClr val="dk1"/>
                </a:solidFill>
              </a:rPr>
              <a:t>Includes</a:t>
            </a:r>
            <a:r>
              <a:rPr lang="en" dirty="0">
                <a:solidFill>
                  <a:schemeClr val="dk1"/>
                </a:solidFill>
              </a:rPr>
              <a:t>:</a:t>
            </a:r>
            <a:endParaRPr dirty="0">
              <a:solidFill>
                <a:schemeClr val="dk1"/>
              </a:solidFill>
            </a:endParaRPr>
          </a:p>
          <a:p>
            <a:pPr marL="1413434" lvl="2" indent="-307553">
              <a:lnSpc>
                <a:spcPct val="115000"/>
              </a:lnSpc>
              <a:buClr>
                <a:schemeClr val="dk1"/>
              </a:buClr>
              <a:buSzPts val="1100"/>
            </a:pPr>
            <a:r>
              <a:rPr lang="en" dirty="0">
                <a:solidFill>
                  <a:schemeClr val="dk1"/>
                </a:solidFill>
              </a:rPr>
              <a:t>Support for 10 campus ministries</a:t>
            </a:r>
            <a:endParaRPr dirty="0">
              <a:solidFill>
                <a:schemeClr val="dk1"/>
              </a:solidFill>
            </a:endParaRPr>
          </a:p>
          <a:p>
            <a:pPr marL="1413434" lvl="2" indent="-307553">
              <a:lnSpc>
                <a:spcPct val="115000"/>
              </a:lnSpc>
              <a:buClr>
                <a:schemeClr val="dk1"/>
              </a:buClr>
              <a:buSzPts val="1100"/>
            </a:pPr>
            <a:r>
              <a:rPr lang="en" dirty="0">
                <a:solidFill>
                  <a:schemeClr val="dk1"/>
                </a:solidFill>
              </a:rPr>
              <a:t>Adult, intergenerational, and youth formation programs</a:t>
            </a:r>
            <a:endParaRPr dirty="0">
              <a:solidFill>
                <a:schemeClr val="dk1"/>
              </a:solidFill>
            </a:endParaRPr>
          </a:p>
          <a:p>
            <a:pPr marL="942289" lvl="1" indent="-307553">
              <a:lnSpc>
                <a:spcPct val="115000"/>
              </a:lnSpc>
              <a:buClr>
                <a:schemeClr val="dk1"/>
              </a:buClr>
              <a:buSzPts val="1100"/>
            </a:pPr>
            <a:r>
              <a:rPr lang="en" b="1" dirty="0">
                <a:solidFill>
                  <a:schemeClr val="dk1"/>
                </a:solidFill>
              </a:rPr>
              <a:t>Impact</a:t>
            </a:r>
            <a:r>
              <a:rPr lang="en" dirty="0">
                <a:solidFill>
                  <a:schemeClr val="dk1"/>
                </a:solidFill>
              </a:rPr>
              <a:t>: Nurtures spiritual growth and engagement among all age groups, promoting lifelong discipleship.</a:t>
            </a:r>
            <a:endParaRPr dirty="0">
              <a:solidFill>
                <a:schemeClr val="dk1"/>
              </a:solidFill>
            </a:endParaRPr>
          </a:p>
          <a:p>
            <a:pPr marL="471145" indent="-307553">
              <a:lnSpc>
                <a:spcPct val="115000"/>
              </a:lnSpc>
              <a:buClr>
                <a:schemeClr val="dk1"/>
              </a:buClr>
              <a:buSzPts val="1100"/>
              <a:buAutoNum type="arabicPeriod"/>
            </a:pPr>
            <a:r>
              <a:rPr lang="en" b="1" dirty="0">
                <a:solidFill>
                  <a:schemeClr val="dk1"/>
                </a:solidFill>
              </a:rPr>
              <a:t>Missional Collaboratives (8%)</a:t>
            </a:r>
            <a:endParaRPr b="1" dirty="0">
              <a:solidFill>
                <a:schemeClr val="dk1"/>
              </a:solidFill>
            </a:endParaRPr>
          </a:p>
          <a:p>
            <a:pPr marL="942289" lvl="1" indent="-307553">
              <a:lnSpc>
                <a:spcPct val="115000"/>
              </a:lnSpc>
              <a:buClr>
                <a:schemeClr val="dk1"/>
              </a:buClr>
              <a:buSzPts val="1100"/>
            </a:pPr>
            <a:r>
              <a:rPr lang="en" b="1" dirty="0">
                <a:solidFill>
                  <a:schemeClr val="dk1"/>
                </a:solidFill>
              </a:rPr>
              <a:t>Description</a:t>
            </a:r>
            <a:r>
              <a:rPr lang="en" dirty="0">
                <a:solidFill>
                  <a:schemeClr val="dk1"/>
                </a:solidFill>
              </a:rPr>
              <a:t>: Addresses various outreach and justice initiatives within the diocese.</a:t>
            </a:r>
            <a:endParaRPr dirty="0">
              <a:solidFill>
                <a:schemeClr val="dk1"/>
              </a:solidFill>
            </a:endParaRPr>
          </a:p>
          <a:p>
            <a:pPr marL="942289" lvl="1" indent="-307553">
              <a:lnSpc>
                <a:spcPct val="115000"/>
              </a:lnSpc>
              <a:buClr>
                <a:schemeClr val="dk1"/>
              </a:buClr>
              <a:buSzPts val="1100"/>
            </a:pPr>
            <a:r>
              <a:rPr lang="en" b="1" dirty="0">
                <a:solidFill>
                  <a:schemeClr val="dk1"/>
                </a:solidFill>
              </a:rPr>
              <a:t>Includes</a:t>
            </a:r>
            <a:r>
              <a:rPr lang="en" dirty="0">
                <a:solidFill>
                  <a:schemeClr val="dk1"/>
                </a:solidFill>
              </a:rPr>
              <a:t>:</a:t>
            </a:r>
            <a:endParaRPr dirty="0">
              <a:solidFill>
                <a:schemeClr val="dk1"/>
              </a:solidFill>
            </a:endParaRPr>
          </a:p>
          <a:p>
            <a:pPr marL="1413434" lvl="2" indent="-307553">
              <a:lnSpc>
                <a:spcPct val="115000"/>
              </a:lnSpc>
              <a:buClr>
                <a:schemeClr val="dk1"/>
              </a:buClr>
              <a:buSzPts val="1100"/>
            </a:pPr>
            <a:r>
              <a:rPr lang="en" dirty="0">
                <a:solidFill>
                  <a:schemeClr val="dk1"/>
                </a:solidFill>
              </a:rPr>
              <a:t>Racial reckoning and justice initiatives</a:t>
            </a:r>
            <a:endParaRPr dirty="0">
              <a:solidFill>
                <a:schemeClr val="dk1"/>
              </a:solidFill>
            </a:endParaRPr>
          </a:p>
          <a:p>
            <a:pPr marL="1413434" lvl="2" indent="-307553">
              <a:lnSpc>
                <a:spcPct val="115000"/>
              </a:lnSpc>
              <a:buClr>
                <a:schemeClr val="dk1"/>
              </a:buClr>
              <a:buSzPts val="1100"/>
            </a:pPr>
            <a:r>
              <a:rPr lang="en" dirty="0">
                <a:solidFill>
                  <a:schemeClr val="dk1"/>
                </a:solidFill>
              </a:rPr>
              <a:t>Missional strategy initiatives</a:t>
            </a:r>
            <a:endParaRPr dirty="0">
              <a:solidFill>
                <a:schemeClr val="dk1"/>
              </a:solidFill>
            </a:endParaRPr>
          </a:p>
          <a:p>
            <a:pPr marL="942289" lvl="1" indent="-307553">
              <a:lnSpc>
                <a:spcPct val="115000"/>
              </a:lnSpc>
              <a:buClr>
                <a:schemeClr val="dk1"/>
              </a:buClr>
              <a:buSzPts val="1100"/>
            </a:pPr>
            <a:r>
              <a:rPr lang="en" b="1" dirty="0">
                <a:solidFill>
                  <a:schemeClr val="dk1"/>
                </a:solidFill>
              </a:rPr>
              <a:t>Impact</a:t>
            </a:r>
            <a:r>
              <a:rPr lang="en" dirty="0">
                <a:solidFill>
                  <a:schemeClr val="dk1"/>
                </a:solidFill>
              </a:rPr>
              <a:t>: Engages congregations in social justice, fostering a sense of mission beyond the church walls.</a:t>
            </a:r>
            <a:endParaRPr dirty="0">
              <a:solidFill>
                <a:schemeClr val="dk1"/>
              </a:solidFill>
            </a:endParaRPr>
          </a:p>
          <a:p>
            <a:pPr marL="0" indent="0">
              <a:lnSpc>
                <a:spcPct val="115000"/>
              </a:lnSpc>
              <a:spcBef>
                <a:spcPts val="1443"/>
              </a:spcBef>
              <a:buClr>
                <a:schemeClr val="dk1"/>
              </a:buClr>
              <a:buSzPts val="1100"/>
              <a:buNone/>
            </a:pPr>
            <a:r>
              <a:rPr lang="en" sz="1300" b="1" dirty="0">
                <a:solidFill>
                  <a:schemeClr val="dk1"/>
                </a:solidFill>
              </a:rPr>
              <a:t>Conclusion</a:t>
            </a:r>
            <a:endParaRPr sz="1300" b="1" dirty="0">
              <a:solidFill>
                <a:schemeClr val="dk1"/>
              </a:solidFill>
            </a:endParaRPr>
          </a:p>
          <a:p>
            <a:pPr marL="0" indent="0">
              <a:lnSpc>
                <a:spcPct val="115000"/>
              </a:lnSpc>
              <a:spcBef>
                <a:spcPts val="1237"/>
              </a:spcBef>
              <a:buClr>
                <a:schemeClr val="dk1"/>
              </a:buClr>
              <a:buSzPts val="1100"/>
              <a:buNone/>
            </a:pPr>
            <a:r>
              <a:rPr lang="en" dirty="0">
                <a:solidFill>
                  <a:schemeClr val="dk1"/>
                </a:solidFill>
              </a:rPr>
              <a:t>Its important to point out that Each section of your budget plays a vital role in advancing the diocesian mission and supporting congregational life. The purpose and impact of each area, reinforces the interconnectedness of all efforts in achieving the shared goals of our diocese. This holistic approach is what strengthens the diocese and its communities to face complex challenges together. </a:t>
            </a: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sp>
        <p:nvSpPr>
          <p:cNvPr id="12" name="Google Shape;12;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3" name="Google Shape;13;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
        <p:cNvGrpSpPr/>
        <p:nvPr/>
      </p:nvGrpSpPr>
      <p:grpSpPr>
        <a:xfrm>
          <a:off x="0" y="0"/>
          <a:ext cx="0" cy="0"/>
          <a:chOff x="0" y="0"/>
          <a:chExt cx="0" cy="0"/>
        </a:xfrm>
      </p:grpSpPr>
      <p:cxnSp>
        <p:nvCxnSpPr>
          <p:cNvPr id="59" name="Google Shape;59;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0" name="Google Shape;60;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1" name="Google Shape;61;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9600"/>
              <a:buFont typeface="Lato"/>
              <a:buNone/>
              <a:defRPr sz="9600">
                <a:solidFill>
                  <a:schemeClr val="accent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2" name="Google Shape;62;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7" name="Google Shape;17;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8" name="Google Shape;18;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19" name="Google Shape;19;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2" name="Google Shape;22;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3" name="Google Shape;23;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4" name="Google Shape;24;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9" name="Google Shape;29;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0" name="Google Shape;30;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1" name="Google Shape;31;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cxnSp>
        <p:nvCxnSpPr>
          <p:cNvPr id="39" name="Google Shape;39;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0" name="Google Shape;40;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1" name="Google Shape;41;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3"/>
        <p:cNvGrpSpPr/>
        <p:nvPr/>
      </p:nvGrpSpPr>
      <p:grpSpPr>
        <a:xfrm>
          <a:off x="0" y="0"/>
          <a:ext cx="0" cy="0"/>
          <a:chOff x="0" y="0"/>
          <a:chExt cx="0" cy="0"/>
        </a:xfrm>
      </p:grpSpPr>
      <p:cxnSp>
        <p:nvCxnSpPr>
          <p:cNvPr id="44" name="Google Shape;44;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5" name="Google Shape;45;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6" name="Google Shape;4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3600"/>
              <a:buNone/>
              <a:defRPr sz="3600">
                <a:solidFill>
                  <a:schemeClr val="accent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0" name="Google Shape;50;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2" name="Google Shape;52;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cxnSp>
        <p:nvCxnSpPr>
          <p:cNvPr id="54" name="Google Shape;54;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5" name="Google Shape;55;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6" name="Google Shape;56;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7" name="Google Shape;5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018861618/a4656578d6?ts=0&amp;share=cop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Proposed</a:t>
            </a:r>
            <a:endParaRPr dirty="0"/>
          </a:p>
          <a:p>
            <a:pPr marL="0" lvl="0" indent="0" algn="l" rtl="0">
              <a:spcBef>
                <a:spcPts val="0"/>
              </a:spcBef>
              <a:spcAft>
                <a:spcPts val="0"/>
              </a:spcAft>
              <a:buNone/>
            </a:pPr>
            <a:r>
              <a:rPr lang="en"/>
              <a:t>2025 Mission &amp; Ministry Budget</a:t>
            </a:r>
            <a:endParaRPr dirty="0"/>
          </a:p>
        </p:txBody>
      </p:sp>
      <p:sp>
        <p:nvSpPr>
          <p:cNvPr id="71" name="Google Shape;71;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Episcopal Diocese of North Carolina</a:t>
            </a:r>
            <a:endParaRPr dirty="0"/>
          </a:p>
        </p:txBody>
      </p:sp>
      <p:pic>
        <p:nvPicPr>
          <p:cNvPr id="72" name="Google Shape;72;p13"/>
          <p:cNvPicPr preferRelativeResize="0"/>
          <p:nvPr/>
        </p:nvPicPr>
        <p:blipFill>
          <a:blip r:embed="rId3">
            <a:alphaModFix/>
          </a:blip>
          <a:stretch>
            <a:fillRect/>
          </a:stretch>
        </p:blipFill>
        <p:spPr>
          <a:xfrm>
            <a:off x="1128397" y="3654172"/>
            <a:ext cx="1191050" cy="1191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p:nvPr/>
        </p:nvSpPr>
        <p:spPr>
          <a:xfrm>
            <a:off x="0" y="0"/>
            <a:ext cx="3186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149" name="Google Shape;149;p22"/>
          <p:cNvSpPr txBox="1"/>
          <p:nvPr/>
        </p:nvSpPr>
        <p:spPr>
          <a:xfrm>
            <a:off x="0" y="2221500"/>
            <a:ext cx="3126300" cy="7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Raleway"/>
                <a:ea typeface="Raleway"/>
                <a:cs typeface="Raleway"/>
                <a:sym typeface="Raleway"/>
              </a:rPr>
              <a:t>Grants</a:t>
            </a:r>
            <a:endParaRPr sz="3600" b="1" dirty="0">
              <a:solidFill>
                <a:srgbClr val="FFFFFF"/>
              </a:solidFill>
              <a:latin typeface="Raleway"/>
              <a:ea typeface="Raleway"/>
              <a:cs typeface="Raleway"/>
              <a:sym typeface="Raleway"/>
            </a:endParaRPr>
          </a:p>
          <a:p>
            <a:pPr marL="0" lvl="0" indent="0" algn="ctr" rtl="0">
              <a:spcBef>
                <a:spcPts val="0"/>
              </a:spcBef>
              <a:spcAft>
                <a:spcPts val="0"/>
              </a:spcAft>
              <a:buClr>
                <a:schemeClr val="dk2"/>
              </a:buClr>
              <a:buSzPts val="1100"/>
              <a:buFont typeface="Arial"/>
              <a:buNone/>
            </a:pPr>
            <a:r>
              <a:rPr lang="en" sz="2400" b="1">
                <a:solidFill>
                  <a:schemeClr val="lt1"/>
                </a:solidFill>
                <a:latin typeface="Raleway"/>
                <a:ea typeface="Raleway"/>
                <a:cs typeface="Raleway"/>
                <a:sym typeface="Raleway"/>
              </a:rPr>
              <a:t>(Totals disbursement, 2020-2023)</a:t>
            </a:r>
            <a:endParaRPr sz="3600" b="1" dirty="0">
              <a:solidFill>
                <a:srgbClr val="FFFFFF"/>
              </a:solidFill>
              <a:latin typeface="Raleway"/>
              <a:ea typeface="Raleway"/>
              <a:cs typeface="Raleway"/>
              <a:sym typeface="Raleway"/>
            </a:endParaRPr>
          </a:p>
        </p:txBody>
      </p:sp>
      <p:pic>
        <p:nvPicPr>
          <p:cNvPr id="150" name="Google Shape;150;p22"/>
          <p:cNvPicPr preferRelativeResize="0"/>
          <p:nvPr/>
        </p:nvPicPr>
        <p:blipFill rotWithShape="1">
          <a:blip r:embed="rId3">
            <a:alphaModFix/>
          </a:blip>
          <a:srcRect l="39" r="49"/>
          <a:stretch/>
        </p:blipFill>
        <p:spPr>
          <a:xfrm>
            <a:off x="3278575" y="0"/>
            <a:ext cx="5134266" cy="5143500"/>
          </a:xfrm>
          <a:prstGeom prst="rect">
            <a:avLst/>
          </a:prstGeom>
          <a:noFill/>
          <a:ln>
            <a:noFill/>
          </a:ln>
        </p:spPr>
      </p:pic>
      <p:sp>
        <p:nvSpPr>
          <p:cNvPr id="151" name="Google Shape;151;p22"/>
          <p:cNvSpPr txBox="1"/>
          <p:nvPr/>
        </p:nvSpPr>
        <p:spPr>
          <a:xfrm>
            <a:off x="3608513" y="1815213"/>
            <a:ext cx="2071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Collaboration &amp; </a:t>
            </a:r>
            <a:br>
              <a:rPr lang="en" sz="1600">
                <a:solidFill>
                  <a:srgbClr val="FFFFFF"/>
                </a:solidFill>
                <a:latin typeface="Lato"/>
                <a:ea typeface="Lato"/>
                <a:cs typeface="Lato"/>
                <a:sym typeface="Lato"/>
              </a:rPr>
            </a:br>
            <a:r>
              <a:rPr lang="en" sz="1600">
                <a:solidFill>
                  <a:srgbClr val="FFFFFF"/>
                </a:solidFill>
                <a:latin typeface="Lato"/>
                <a:ea typeface="Lato"/>
                <a:cs typeface="Lato"/>
                <a:sym typeface="Lato"/>
              </a:rPr>
              <a:t>New Communities</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$1,845,684</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40%</a:t>
            </a:r>
            <a:endParaRPr sz="1600" dirty="0">
              <a:solidFill>
                <a:srgbClr val="FFFFFF"/>
              </a:solidFill>
              <a:latin typeface="Lato"/>
              <a:ea typeface="Lato"/>
              <a:cs typeface="Lato"/>
              <a:sym typeface="Lato"/>
            </a:endParaRPr>
          </a:p>
        </p:txBody>
      </p:sp>
      <p:sp>
        <p:nvSpPr>
          <p:cNvPr id="152" name="Google Shape;152;p22"/>
          <p:cNvSpPr txBox="1"/>
          <p:nvPr/>
        </p:nvSpPr>
        <p:spPr>
          <a:xfrm>
            <a:off x="7753275" y="211325"/>
            <a:ext cx="1309500" cy="86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Buildings</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$303,062</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7%</a:t>
            </a:r>
            <a:endParaRPr sz="1600" dirty="0">
              <a:solidFill>
                <a:schemeClr val="dk2"/>
              </a:solidFill>
              <a:latin typeface="Lato"/>
              <a:ea typeface="Lato"/>
              <a:cs typeface="Lato"/>
              <a:sym typeface="Lato"/>
            </a:endParaRPr>
          </a:p>
        </p:txBody>
      </p:sp>
      <p:sp>
        <p:nvSpPr>
          <p:cNvPr id="153" name="Google Shape;153;p22"/>
          <p:cNvSpPr txBox="1"/>
          <p:nvPr/>
        </p:nvSpPr>
        <p:spPr>
          <a:xfrm>
            <a:off x="7834500" y="3930300"/>
            <a:ext cx="1309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Creation Care</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$84,489</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2%</a:t>
            </a:r>
            <a:endParaRPr sz="1600" dirty="0">
              <a:solidFill>
                <a:schemeClr val="dk2"/>
              </a:solidFill>
              <a:latin typeface="Lato"/>
              <a:ea typeface="Lato"/>
              <a:cs typeface="Lato"/>
              <a:sym typeface="Lato"/>
            </a:endParaRPr>
          </a:p>
        </p:txBody>
      </p:sp>
      <p:sp>
        <p:nvSpPr>
          <p:cNvPr id="154" name="Google Shape;154;p22"/>
          <p:cNvSpPr txBox="1"/>
          <p:nvPr/>
        </p:nvSpPr>
        <p:spPr>
          <a:xfrm>
            <a:off x="6815050" y="2290050"/>
            <a:ext cx="14088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ato"/>
                <a:ea typeface="Lato"/>
                <a:cs typeface="Lato"/>
                <a:sym typeface="Lato"/>
              </a:rPr>
              <a:t>Reimagining Curacies</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$735,551</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16%</a:t>
            </a:r>
            <a:endParaRPr sz="1600" dirty="0">
              <a:solidFill>
                <a:schemeClr val="lt1"/>
              </a:solidFill>
              <a:latin typeface="Lato"/>
              <a:ea typeface="Lato"/>
              <a:cs typeface="Lato"/>
              <a:sym typeface="Lato"/>
            </a:endParaRPr>
          </a:p>
        </p:txBody>
      </p:sp>
      <p:cxnSp>
        <p:nvCxnSpPr>
          <p:cNvPr id="155" name="Google Shape;155;p22"/>
          <p:cNvCxnSpPr>
            <a:endCxn id="153" idx="0"/>
          </p:cNvCxnSpPr>
          <p:nvPr/>
        </p:nvCxnSpPr>
        <p:spPr>
          <a:xfrm>
            <a:off x="8137650" y="1570800"/>
            <a:ext cx="351600" cy="2359500"/>
          </a:xfrm>
          <a:prstGeom prst="straightConnector1">
            <a:avLst/>
          </a:prstGeom>
          <a:noFill/>
          <a:ln w="9525" cap="flat" cmpd="sng">
            <a:solidFill>
              <a:srgbClr val="000000"/>
            </a:solidFill>
            <a:prstDash val="solid"/>
            <a:round/>
            <a:headEnd type="none" w="med" len="med"/>
            <a:tailEnd type="none" w="med" len="med"/>
          </a:ln>
        </p:spPr>
      </p:cxnSp>
      <p:sp>
        <p:nvSpPr>
          <p:cNvPr id="156" name="Google Shape;156;p22"/>
          <p:cNvSpPr txBox="1"/>
          <p:nvPr/>
        </p:nvSpPr>
        <p:spPr>
          <a:xfrm>
            <a:off x="5114475" y="3727223"/>
            <a:ext cx="2071500" cy="87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Clergy &amp; Lay Support</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$1,119,684</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24%</a:t>
            </a:r>
            <a:endParaRPr sz="1600" dirty="0">
              <a:solidFill>
                <a:srgbClr val="FFFFFF"/>
              </a:solidFill>
              <a:latin typeface="Lato"/>
              <a:ea typeface="Lato"/>
              <a:cs typeface="Lato"/>
              <a:sym typeface="Lato"/>
            </a:endParaRPr>
          </a:p>
        </p:txBody>
      </p:sp>
      <p:sp>
        <p:nvSpPr>
          <p:cNvPr id="157" name="Google Shape;157;p22"/>
          <p:cNvSpPr txBox="1"/>
          <p:nvPr/>
        </p:nvSpPr>
        <p:spPr>
          <a:xfrm>
            <a:off x="5875975" y="16325"/>
            <a:ext cx="11895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latin typeface="Lato"/>
                <a:ea typeface="Lato"/>
                <a:cs typeface="Lato"/>
                <a:sym typeface="Lato"/>
              </a:rPr>
              <a:t>Racial Reckoning,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Justice &amp; </a:t>
            </a:r>
            <a:br>
              <a:rPr lang="en" sz="1600">
                <a:solidFill>
                  <a:schemeClr val="lt1"/>
                </a:solidFill>
                <a:latin typeface="Lato"/>
                <a:ea typeface="Lato"/>
                <a:cs typeface="Lato"/>
                <a:sym typeface="Lato"/>
              </a:rPr>
            </a:br>
            <a:r>
              <a:rPr lang="en" sz="1600">
                <a:solidFill>
                  <a:schemeClr val="lt1"/>
                </a:solidFill>
                <a:latin typeface="Lato"/>
                <a:ea typeface="Lato"/>
                <a:cs typeface="Lato"/>
                <a:sym typeface="Lato"/>
              </a:rPr>
              <a:t>Healing</a:t>
            </a:r>
            <a:endParaRPr sz="1600" dirty="0">
              <a:solidFill>
                <a:schemeClr val="lt1"/>
              </a:solidFill>
              <a:latin typeface="Lato"/>
              <a:ea typeface="Lato"/>
              <a:cs typeface="Lato"/>
              <a:sym typeface="Lato"/>
            </a:endParaRPr>
          </a:p>
          <a:p>
            <a:pPr marL="0" lvl="0" indent="0" algn="l" rtl="0">
              <a:spcBef>
                <a:spcPts val="0"/>
              </a:spcBef>
              <a:spcAft>
                <a:spcPts val="0"/>
              </a:spcAft>
              <a:buNone/>
            </a:pPr>
            <a:r>
              <a:rPr lang="en" sz="1600">
                <a:solidFill>
                  <a:schemeClr val="lt1"/>
                </a:solidFill>
                <a:latin typeface="Lato"/>
                <a:ea typeface="Lato"/>
                <a:cs typeface="Lato"/>
                <a:sym typeface="Lato"/>
              </a:rPr>
              <a:t>$502,682</a:t>
            </a:r>
            <a:endParaRPr sz="1600" dirty="0">
              <a:solidFill>
                <a:schemeClr val="lt1"/>
              </a:solidFill>
              <a:latin typeface="Lato"/>
              <a:ea typeface="Lato"/>
              <a:cs typeface="Lato"/>
              <a:sym typeface="Lato"/>
            </a:endParaRPr>
          </a:p>
          <a:p>
            <a:pPr marL="0" lvl="0" indent="0" algn="l" rtl="0">
              <a:spcBef>
                <a:spcPts val="0"/>
              </a:spcBef>
              <a:spcAft>
                <a:spcPts val="0"/>
              </a:spcAft>
              <a:buNone/>
            </a:pPr>
            <a:r>
              <a:rPr lang="en" sz="1600">
                <a:solidFill>
                  <a:schemeClr val="lt1"/>
                </a:solidFill>
                <a:latin typeface="Lato"/>
                <a:ea typeface="Lato"/>
                <a:cs typeface="Lato"/>
                <a:sym typeface="Lato"/>
              </a:rPr>
              <a:t>11%</a:t>
            </a:r>
            <a:endParaRPr sz="1600" dirty="0">
              <a:solidFill>
                <a:schemeClr val="lt1"/>
              </a:solidFill>
              <a:latin typeface="Lato"/>
              <a:ea typeface="Lato"/>
              <a:cs typeface="Lato"/>
              <a:sym typeface="Lato"/>
            </a:endParaRPr>
          </a:p>
        </p:txBody>
      </p:sp>
      <p:cxnSp>
        <p:nvCxnSpPr>
          <p:cNvPr id="158" name="Google Shape;158;p22"/>
          <p:cNvCxnSpPr/>
          <p:nvPr/>
        </p:nvCxnSpPr>
        <p:spPr>
          <a:xfrm rot="10800000" flipH="1">
            <a:off x="7756275" y="881900"/>
            <a:ext cx="369300" cy="123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74FFF122-A679-FEF3-2EC0-8BDC60CDFA62}"/>
            </a:ext>
          </a:extLst>
        </p:cNvPr>
        <p:cNvGrpSpPr/>
        <p:nvPr/>
      </p:nvGrpSpPr>
      <p:grpSpPr>
        <a:xfrm>
          <a:off x="0" y="0"/>
          <a:ext cx="0" cy="0"/>
          <a:chOff x="0" y="0"/>
          <a:chExt cx="0" cy="0"/>
        </a:xfrm>
      </p:grpSpPr>
      <p:sp>
        <p:nvSpPr>
          <p:cNvPr id="89" name="Google Shape;89;p16">
            <a:extLst>
              <a:ext uri="{FF2B5EF4-FFF2-40B4-BE49-F238E27FC236}">
                <a16:creationId xmlns:a16="http://schemas.microsoft.com/office/drawing/2014/main" id="{DC93D6D9-C854-3AFD-97D4-211AD9BA84A1}"/>
              </a:ext>
            </a:extLst>
          </p:cNvPr>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Supporting</a:t>
            </a:r>
            <a:endParaRPr dirty="0"/>
          </a:p>
          <a:p>
            <a:pPr marL="0" lvl="0" indent="0" algn="ctr" rtl="0">
              <a:spcBef>
                <a:spcPts val="0"/>
              </a:spcBef>
              <a:spcAft>
                <a:spcPts val="0"/>
              </a:spcAft>
              <a:buNone/>
            </a:pPr>
            <a:r>
              <a:rPr lang="en">
                <a:solidFill>
                  <a:schemeClr val="accent1"/>
                </a:solidFill>
              </a:rPr>
              <a:t>Congregational Vitality</a:t>
            </a:r>
            <a:endParaRPr dirty="0">
              <a:solidFill>
                <a:schemeClr val="accent1"/>
              </a:solidFill>
            </a:endParaRPr>
          </a:p>
        </p:txBody>
      </p:sp>
      <p:sp>
        <p:nvSpPr>
          <p:cNvPr id="90" name="Google Shape;90;p16">
            <a:extLst>
              <a:ext uri="{FF2B5EF4-FFF2-40B4-BE49-F238E27FC236}">
                <a16:creationId xmlns:a16="http://schemas.microsoft.com/office/drawing/2014/main" id="{076D14F7-E215-DB2D-37E9-6A672805EC25}"/>
              </a:ext>
            </a:extLst>
          </p:cNvPr>
          <p:cNvSpPr txBox="1">
            <a:spLocks noGrp="1"/>
          </p:cNvSpPr>
          <p:nvPr>
            <p:ph type="body" idx="2"/>
          </p:nvPr>
        </p:nvSpPr>
        <p:spPr>
          <a:xfrm>
            <a:off x="4833302" y="1585137"/>
            <a:ext cx="4045198" cy="371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In summary, congregational vitality remains at the heart of our diocesan missional priorities</a:t>
            </a:r>
            <a:endParaRPr lang="en" b="1" dirty="0"/>
          </a:p>
          <a:p>
            <a:pPr indent="-323850">
              <a:buSzPts val="1500"/>
            </a:pPr>
            <a:r>
              <a:rPr lang="en-US" sz="1500" dirty="0"/>
              <a:t>$1.25 million discipleship grant</a:t>
            </a:r>
          </a:p>
          <a:p>
            <a:pPr indent="-323850">
              <a:buSzPts val="1500"/>
            </a:pPr>
            <a:r>
              <a:rPr lang="en-US" sz="1500" dirty="0"/>
              <a:t>$1 million Reimagining Curacies grant began in 2021</a:t>
            </a:r>
          </a:p>
          <a:p>
            <a:pPr lvl="0" indent="-323850">
              <a:buSzPts val="1500"/>
            </a:pPr>
            <a:r>
              <a:rPr lang="en" sz="1500" dirty="0"/>
              <a:t>$5 million in mission proceeds grants</a:t>
            </a:r>
            <a:endParaRPr sz="1500" dirty="0"/>
          </a:p>
          <a:p>
            <a:pPr lvl="0" indent="-323850">
              <a:buSzPts val="1500"/>
            </a:pPr>
            <a:r>
              <a:rPr lang="en" sz="1500" dirty="0"/>
              <a:t>Diocesan Council has recommended a proposed reduction of the 2026 fair share rate to 10.55% </a:t>
            </a:r>
          </a:p>
          <a:p>
            <a:pPr lvl="0" indent="-323850">
              <a:buSzPts val="1500"/>
            </a:pPr>
            <a:r>
              <a:rPr lang="en" sz="1500" dirty="0"/>
              <a:t>$1 million in funding annually from the mission funders and missional donor directed endowments</a:t>
            </a:r>
          </a:p>
          <a:p>
            <a:pPr lvl="0" indent="-323850">
              <a:buSzPts val="1500"/>
            </a:pPr>
            <a:r>
              <a:rPr lang="en" sz="1500" dirty="0"/>
              <a:t>$4.6 million in mission grant funding distributd since 2022</a:t>
            </a:r>
          </a:p>
          <a:p>
            <a:pPr lvl="0" indent="-323850">
              <a:buSzPts val="1500"/>
            </a:pPr>
            <a:endParaRPr lang="en" sz="1600" b="1" dirty="0"/>
          </a:p>
          <a:p>
            <a:pPr lvl="0" indent="-323850">
              <a:buSzPts val="1500"/>
            </a:pPr>
            <a:endParaRPr sz="1600" b="1" dirty="0"/>
          </a:p>
          <a:p>
            <a:pPr marL="457200" lvl="0" indent="-323850" algn="l" rtl="0">
              <a:spcBef>
                <a:spcPts val="0"/>
              </a:spcBef>
              <a:spcAft>
                <a:spcPts val="0"/>
              </a:spcAft>
              <a:buSzPts val="1500"/>
              <a:buChar char="●"/>
            </a:pPr>
            <a:endParaRPr sz="1500" dirty="0"/>
          </a:p>
          <a:p>
            <a:pPr marL="133350" lvl="0" indent="0" algn="l" rtl="0">
              <a:spcBef>
                <a:spcPts val="0"/>
              </a:spcBef>
              <a:spcAft>
                <a:spcPts val="0"/>
              </a:spcAft>
              <a:buSzPts val="1500"/>
              <a:buNone/>
            </a:pPr>
            <a:endParaRPr lang="en" sz="1500" dirty="0"/>
          </a:p>
          <a:p>
            <a:pPr marL="457200" lvl="0" indent="-323850" algn="l" rtl="0">
              <a:spcBef>
                <a:spcPts val="0"/>
              </a:spcBef>
              <a:spcAft>
                <a:spcPts val="0"/>
              </a:spcAft>
              <a:buSzPts val="1500"/>
              <a:buChar char="●"/>
            </a:pPr>
            <a:endParaRPr sz="1200" dirty="0">
              <a:solidFill>
                <a:srgbClr val="333333"/>
              </a:solidFill>
              <a:highlight>
                <a:srgbClr val="FFFFFF"/>
              </a:highlight>
              <a:latin typeface="Nunito"/>
              <a:ea typeface="Nunito"/>
              <a:cs typeface="Nunito"/>
              <a:sym typeface="Nunito"/>
            </a:endParaRPr>
          </a:p>
          <a:p>
            <a:pPr marL="0" lvl="0" indent="0" algn="l" rtl="0">
              <a:spcBef>
                <a:spcPts val="1600"/>
              </a:spcBef>
              <a:spcAft>
                <a:spcPts val="1600"/>
              </a:spcAft>
              <a:buNone/>
            </a:pPr>
            <a:endParaRPr sz="1500" dirty="0"/>
          </a:p>
        </p:txBody>
      </p:sp>
    </p:spTree>
    <p:extLst>
      <p:ext uri="{BB962C8B-B14F-4D97-AF65-F5344CB8AC3E}">
        <p14:creationId xmlns:p14="http://schemas.microsoft.com/office/powerpoint/2010/main" val="35887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23600" y="529175"/>
            <a:ext cx="8296800" cy="18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0"/>
              <a:t>Find the budget at</a:t>
            </a:r>
            <a:endParaRPr sz="3600" b="0" dirty="0"/>
          </a:p>
          <a:p>
            <a:pPr marL="0" lvl="0" indent="0" algn="ctr" rtl="0">
              <a:spcBef>
                <a:spcPts val="0"/>
              </a:spcBef>
              <a:spcAft>
                <a:spcPts val="0"/>
              </a:spcAft>
              <a:buNone/>
            </a:pPr>
            <a:r>
              <a:rPr lang="en" sz="3600" b="0"/>
              <a:t>episdionc.org/annual-convention.</a:t>
            </a:r>
            <a:endParaRPr sz="3600" b="0" dirty="0"/>
          </a:p>
        </p:txBody>
      </p:sp>
      <p:sp>
        <p:nvSpPr>
          <p:cNvPr id="78" name="Google Shape;78;p14"/>
          <p:cNvSpPr txBox="1"/>
          <p:nvPr/>
        </p:nvSpPr>
        <p:spPr>
          <a:xfrm>
            <a:off x="423600" y="2232925"/>
            <a:ext cx="82968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dirty="0">
                <a:solidFill>
                  <a:schemeClr val="lt1"/>
                </a:solidFill>
                <a:latin typeface="Raleway"/>
                <a:ea typeface="Raleway"/>
                <a:cs typeface="Raleway"/>
                <a:sym typeface="Raleway"/>
              </a:rPr>
              <a:t>Find the 2022 and 2023 full audited statements at </a:t>
            </a:r>
            <a:endParaRPr sz="3600" dirty="0">
              <a:solidFill>
                <a:schemeClr val="lt1"/>
              </a:solidFill>
              <a:latin typeface="Raleway"/>
              <a:ea typeface="Raleway"/>
              <a:cs typeface="Raleway"/>
              <a:sym typeface="Raleway"/>
            </a:endParaRPr>
          </a:p>
          <a:p>
            <a:pPr marL="0" lvl="0" indent="0" algn="ctr" rtl="0">
              <a:spcBef>
                <a:spcPts val="0"/>
              </a:spcBef>
              <a:spcAft>
                <a:spcPts val="0"/>
              </a:spcAft>
              <a:buNone/>
            </a:pPr>
            <a:r>
              <a:rPr lang="en" sz="3600" dirty="0">
                <a:solidFill>
                  <a:schemeClr val="lt1"/>
                </a:solidFill>
                <a:latin typeface="Raleway"/>
                <a:ea typeface="Raleway"/>
                <a:cs typeface="Raleway"/>
                <a:sym typeface="Raleway"/>
              </a:rPr>
              <a:t>episdionc.org/administration-finance-resources.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Supporting</a:t>
            </a:r>
            <a:endParaRPr dirty="0"/>
          </a:p>
          <a:p>
            <a:pPr marL="0" lvl="0" indent="0" algn="ctr" rtl="0">
              <a:spcBef>
                <a:spcPts val="0"/>
              </a:spcBef>
              <a:spcAft>
                <a:spcPts val="0"/>
              </a:spcAft>
              <a:buNone/>
            </a:pPr>
            <a:r>
              <a:rPr lang="en">
                <a:solidFill>
                  <a:schemeClr val="accent1"/>
                </a:solidFill>
              </a:rPr>
              <a:t>Congregational Vitality</a:t>
            </a:r>
            <a:endParaRPr dirty="0">
              <a:solidFill>
                <a:schemeClr val="accent1"/>
              </a:solidFill>
            </a:endParaRPr>
          </a:p>
        </p:txBody>
      </p:sp>
      <p:sp>
        <p:nvSpPr>
          <p:cNvPr id="84" name="Google Shape;84;p15"/>
          <p:cNvSpPr txBox="1">
            <a:spLocks noGrp="1"/>
          </p:cNvSpPr>
          <p:nvPr>
            <p:ph type="body" idx="2"/>
          </p:nvPr>
        </p:nvSpPr>
        <p:spPr>
          <a:xfrm>
            <a:off x="4939500" y="724200"/>
            <a:ext cx="39411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$1.25 million discipleship grant</a:t>
            </a:r>
            <a:endParaRPr b="1" dirty="0"/>
          </a:p>
          <a:p>
            <a:pPr marL="457200" lvl="0" indent="-323850" algn="l" rtl="0">
              <a:lnSpc>
                <a:spcPct val="115000"/>
              </a:lnSpc>
              <a:spcBef>
                <a:spcPts val="0"/>
              </a:spcBef>
              <a:spcAft>
                <a:spcPts val="0"/>
              </a:spcAft>
              <a:buSzPts val="1500"/>
              <a:buChar char="●"/>
            </a:pPr>
            <a:r>
              <a:rPr lang="en" sz="1500" dirty="0"/>
              <a:t>Support for intergenerational worship and formation in local congregations</a:t>
            </a:r>
            <a:endParaRPr sz="1500" dirty="0"/>
          </a:p>
          <a:p>
            <a:pPr marL="457200" lvl="0" indent="-323850" algn="l" rtl="0">
              <a:lnSpc>
                <a:spcPct val="115000"/>
              </a:lnSpc>
              <a:spcBef>
                <a:spcPts val="0"/>
              </a:spcBef>
              <a:spcAft>
                <a:spcPts val="0"/>
              </a:spcAft>
              <a:buSzPts val="1500"/>
              <a:buChar char="●"/>
            </a:pPr>
            <a:r>
              <a:rPr lang="en" sz="1500" dirty="0"/>
              <a:t>Church mini-grants for children’s formation</a:t>
            </a:r>
            <a:endParaRPr sz="1500" dirty="0"/>
          </a:p>
          <a:p>
            <a:pPr marL="457200" lvl="0" indent="-323850" algn="l" rtl="0">
              <a:lnSpc>
                <a:spcPct val="115000"/>
              </a:lnSpc>
              <a:spcBef>
                <a:spcPts val="0"/>
              </a:spcBef>
              <a:spcAft>
                <a:spcPts val="0"/>
              </a:spcAft>
              <a:buSzPts val="1500"/>
              <a:buChar char="●"/>
            </a:pPr>
            <a:r>
              <a:rPr lang="en" sz="1500" dirty="0"/>
              <a:t>Salary for missioner for children’s and family ministry</a:t>
            </a:r>
            <a:endParaRPr sz="1500" dirty="0"/>
          </a:p>
          <a:p>
            <a:pPr marL="0" lvl="0" indent="0" algn="l" rtl="0">
              <a:lnSpc>
                <a:spcPct val="115000"/>
              </a:lnSpc>
              <a:spcBef>
                <a:spcPts val="1000"/>
              </a:spcBef>
              <a:spcAft>
                <a:spcPts val="0"/>
              </a:spcAft>
              <a:buNone/>
            </a:pPr>
            <a:r>
              <a:rPr lang="en" b="1" dirty="0"/>
              <a:t>Mission Proceeds Disbursement</a:t>
            </a:r>
            <a:endParaRPr b="1" dirty="0"/>
          </a:p>
          <a:p>
            <a:pPr marL="457200" lvl="0" indent="-323850" algn="l" rtl="0">
              <a:lnSpc>
                <a:spcPct val="115000"/>
              </a:lnSpc>
              <a:spcBef>
                <a:spcPts val="0"/>
              </a:spcBef>
              <a:spcAft>
                <a:spcPts val="0"/>
              </a:spcAft>
              <a:buClr>
                <a:srgbClr val="FFFFFF"/>
              </a:buClr>
              <a:buSzPts val="1500"/>
              <a:buFont typeface="Lato"/>
              <a:buChar char="●"/>
            </a:pPr>
            <a:r>
              <a:rPr lang="en" sz="1500" dirty="0">
                <a:solidFill>
                  <a:srgbClr val="FFFFFF"/>
                </a:solidFill>
              </a:rPr>
              <a:t>Phase I: $3 million for churches with an annual operating budget &lt;$100,000 and historically Black and Latino congregations</a:t>
            </a:r>
            <a:endParaRPr sz="1500" dirty="0">
              <a:solidFill>
                <a:srgbClr val="FFFFFF"/>
              </a:solidFill>
            </a:endParaRPr>
          </a:p>
          <a:p>
            <a:pPr marL="457200" lvl="0" indent="-323850" algn="l" rtl="0">
              <a:lnSpc>
                <a:spcPct val="115000"/>
              </a:lnSpc>
              <a:spcBef>
                <a:spcPts val="0"/>
              </a:spcBef>
              <a:spcAft>
                <a:spcPts val="0"/>
              </a:spcAft>
              <a:buClr>
                <a:srgbClr val="FFFFFF"/>
              </a:buClr>
              <a:buSzPts val="1500"/>
              <a:buFont typeface="Lato"/>
              <a:buChar char="●"/>
            </a:pPr>
            <a:r>
              <a:rPr lang="en" sz="1500" dirty="0">
                <a:solidFill>
                  <a:srgbClr val="FFFFFF"/>
                </a:solidFill>
              </a:rPr>
              <a:t>Phase II: $1 million for collaborative mission strategy projects</a:t>
            </a:r>
            <a:endParaRPr sz="1500" dirty="0">
              <a:solidFill>
                <a:srgbClr val="FFFFFF"/>
              </a:solidFill>
            </a:endParaRPr>
          </a:p>
          <a:p>
            <a:pPr marL="457200" lvl="0" indent="-323850" algn="l" rtl="0">
              <a:lnSpc>
                <a:spcPct val="115000"/>
              </a:lnSpc>
              <a:spcBef>
                <a:spcPts val="0"/>
              </a:spcBef>
              <a:spcAft>
                <a:spcPts val="0"/>
              </a:spcAft>
              <a:buClr>
                <a:srgbClr val="FFFFFF"/>
              </a:buClr>
              <a:buSzPts val="1500"/>
              <a:buFont typeface="Lato"/>
              <a:buChar char="●"/>
            </a:pPr>
            <a:r>
              <a:rPr lang="en" sz="1500" dirty="0">
                <a:solidFill>
                  <a:srgbClr val="FFFFFF"/>
                </a:solidFill>
              </a:rPr>
              <a:t>Phase III: $1 million unrestricted funds</a:t>
            </a:r>
            <a:endParaRPr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Supporting</a:t>
            </a:r>
            <a:endParaRPr dirty="0"/>
          </a:p>
          <a:p>
            <a:pPr marL="0" lvl="0" indent="0" algn="ctr" rtl="0">
              <a:spcBef>
                <a:spcPts val="0"/>
              </a:spcBef>
              <a:spcAft>
                <a:spcPts val="0"/>
              </a:spcAft>
              <a:buNone/>
            </a:pPr>
            <a:r>
              <a:rPr lang="en">
                <a:solidFill>
                  <a:schemeClr val="accent1"/>
                </a:solidFill>
              </a:rPr>
              <a:t>Congregational Vitality</a:t>
            </a:r>
            <a:endParaRPr dirty="0">
              <a:solidFill>
                <a:schemeClr val="accent1"/>
              </a:solidFill>
            </a:endParaRPr>
          </a:p>
        </p:txBody>
      </p:sp>
      <p:sp>
        <p:nvSpPr>
          <p:cNvPr id="90" name="Google Shape;90;p16"/>
          <p:cNvSpPr txBox="1">
            <a:spLocks noGrp="1"/>
          </p:cNvSpPr>
          <p:nvPr>
            <p:ph type="body" idx="2"/>
          </p:nvPr>
        </p:nvSpPr>
        <p:spPr>
          <a:xfrm>
            <a:off x="4951800" y="839550"/>
            <a:ext cx="3837000" cy="371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2025 Diocesan Fair Share: 10.65%</a:t>
            </a:r>
            <a:endParaRPr b="1" dirty="0"/>
          </a:p>
          <a:p>
            <a:pPr marL="457200" lvl="0" indent="-323850" algn="l" rtl="0">
              <a:spcBef>
                <a:spcPts val="0"/>
              </a:spcBef>
              <a:spcAft>
                <a:spcPts val="0"/>
              </a:spcAft>
              <a:buSzPts val="1500"/>
              <a:buChar char="●"/>
            </a:pPr>
            <a:r>
              <a:rPr lang="en" sz="1500" dirty="0"/>
              <a:t>Steadily decreasing since first implemented at 12%</a:t>
            </a:r>
            <a:endParaRPr sz="1500" dirty="0"/>
          </a:p>
          <a:p>
            <a:pPr marL="457200" lvl="0" indent="-323850" algn="l" rtl="0">
              <a:spcBef>
                <a:spcPts val="0"/>
              </a:spcBef>
              <a:spcAft>
                <a:spcPts val="0"/>
              </a:spcAft>
              <a:buSzPts val="1500"/>
              <a:buChar char="●"/>
            </a:pPr>
            <a:r>
              <a:rPr lang="en" sz="1500" dirty="0"/>
              <a:t>Diocesan Council has recommended a proposed reduction of the 2026 fair share rate to  10.55% </a:t>
            </a:r>
            <a:endParaRPr sz="1500" dirty="0"/>
          </a:p>
          <a:p>
            <a:pPr marL="457200" lvl="0" indent="-323850" algn="l" rtl="0">
              <a:spcBef>
                <a:spcPts val="0"/>
              </a:spcBef>
              <a:spcAft>
                <a:spcPts val="0"/>
              </a:spcAft>
              <a:buSzPts val="1500"/>
              <a:buChar char="●"/>
            </a:pPr>
            <a:r>
              <a:rPr lang="en" sz="1500" dirty="0"/>
              <a:t>The lowest the fair share can go according to the canons is 10%</a:t>
            </a:r>
            <a:endParaRPr sz="1500" dirty="0"/>
          </a:p>
          <a:p>
            <a:pPr marL="457200" lvl="0" indent="-323850" algn="l" rtl="0">
              <a:spcBef>
                <a:spcPts val="0"/>
              </a:spcBef>
              <a:spcAft>
                <a:spcPts val="0"/>
              </a:spcAft>
              <a:buSzPts val="1500"/>
              <a:buChar char="●"/>
            </a:pPr>
            <a:r>
              <a:rPr lang="en" sz="1500" dirty="0"/>
              <a:t>Episcopal Church assessment: 15%</a:t>
            </a:r>
          </a:p>
          <a:p>
            <a:pPr marL="457200" lvl="0" indent="-323850" algn="l" rtl="0">
              <a:spcBef>
                <a:spcPts val="0"/>
              </a:spcBef>
              <a:spcAft>
                <a:spcPts val="0"/>
              </a:spcAft>
              <a:buSzPts val="1500"/>
              <a:buChar char="●"/>
            </a:pPr>
            <a:endParaRPr sz="1200" dirty="0">
              <a:solidFill>
                <a:srgbClr val="333333"/>
              </a:solidFill>
              <a:highlight>
                <a:srgbClr val="FFFFFF"/>
              </a:highlight>
              <a:latin typeface="Nunito"/>
              <a:ea typeface="Nunito"/>
              <a:cs typeface="Nunito"/>
              <a:sym typeface="Nunito"/>
            </a:endParaRPr>
          </a:p>
          <a:p>
            <a:pPr marL="0" lvl="0" indent="0" algn="l" rtl="0">
              <a:spcBef>
                <a:spcPts val="1600"/>
              </a:spcBef>
              <a:spcAft>
                <a:spcPts val="1600"/>
              </a:spcAft>
              <a:buNone/>
            </a:pP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0" y="1912650"/>
            <a:ext cx="46086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Churches Helping Churches -</a:t>
            </a:r>
            <a:endParaRPr dirty="0"/>
          </a:p>
          <a:p>
            <a:pPr marL="0" lvl="0" indent="0" algn="ctr" rtl="0">
              <a:spcBef>
                <a:spcPts val="0"/>
              </a:spcBef>
              <a:spcAft>
                <a:spcPts val="0"/>
              </a:spcAft>
              <a:buNone/>
            </a:pPr>
            <a:r>
              <a:rPr lang="en"/>
              <a:t>“Tied in Salvation with one another”</a:t>
            </a:r>
            <a:endParaRPr dirty="0">
              <a:solidFill>
                <a:schemeClr val="accent1"/>
              </a:solidFill>
            </a:endParaRPr>
          </a:p>
        </p:txBody>
      </p:sp>
      <p:sp>
        <p:nvSpPr>
          <p:cNvPr id="96" name="Google Shape;96;p17"/>
          <p:cNvSpPr txBox="1">
            <a:spLocks noGrp="1"/>
          </p:cNvSpPr>
          <p:nvPr>
            <p:ph type="body" idx="2"/>
          </p:nvPr>
        </p:nvSpPr>
        <p:spPr>
          <a:xfrm>
            <a:off x="4884450" y="244450"/>
            <a:ext cx="3941100" cy="474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Finance and Audit Team -Churches Helping Churches</a:t>
            </a:r>
            <a:endParaRPr b="1" dirty="0"/>
          </a:p>
          <a:p>
            <a:pPr marL="457200" lvl="0" indent="-323850" algn="l" rtl="0">
              <a:lnSpc>
                <a:spcPct val="115000"/>
              </a:lnSpc>
              <a:spcBef>
                <a:spcPts val="0"/>
              </a:spcBef>
              <a:spcAft>
                <a:spcPts val="0"/>
              </a:spcAft>
              <a:buSzPts val="1500"/>
              <a:buChar char="●"/>
            </a:pPr>
            <a:r>
              <a:rPr lang="en" sz="1500" dirty="0"/>
              <a:t>This group supports smaller to mid-sized congregations in filing their parochial and audit report</a:t>
            </a:r>
            <a:endParaRPr sz="1500" dirty="0"/>
          </a:p>
          <a:p>
            <a:pPr marL="457200" lvl="0" indent="-323850" algn="l" rtl="0">
              <a:lnSpc>
                <a:spcPct val="115000"/>
              </a:lnSpc>
              <a:spcBef>
                <a:spcPts val="0"/>
              </a:spcBef>
              <a:spcAft>
                <a:spcPts val="0"/>
              </a:spcAft>
              <a:buSzPts val="1500"/>
              <a:buChar char="●"/>
            </a:pPr>
            <a:r>
              <a:rPr lang="en" sz="1500" dirty="0"/>
              <a:t>Dedicated volunteers from across the diocese all committed to helping fellow congregations thrive</a:t>
            </a:r>
            <a:endParaRPr sz="1500" dirty="0"/>
          </a:p>
          <a:p>
            <a:pPr marL="0" lvl="0" indent="0" algn="l" rtl="0">
              <a:lnSpc>
                <a:spcPct val="115000"/>
              </a:lnSpc>
              <a:spcBef>
                <a:spcPts val="0"/>
              </a:spcBef>
              <a:spcAft>
                <a:spcPts val="0"/>
              </a:spcAft>
              <a:buNone/>
            </a:pPr>
            <a:r>
              <a:rPr lang="en" b="1" dirty="0"/>
              <a:t>Planning Department </a:t>
            </a:r>
            <a:endParaRPr b="1" dirty="0"/>
          </a:p>
          <a:p>
            <a:pPr marL="457200" lvl="0" indent="-323850" algn="l" rtl="0">
              <a:lnSpc>
                <a:spcPct val="115000"/>
              </a:lnSpc>
              <a:spcBef>
                <a:spcPts val="0"/>
              </a:spcBef>
              <a:spcAft>
                <a:spcPts val="0"/>
              </a:spcAft>
              <a:buClr>
                <a:srgbClr val="FFFFFF"/>
              </a:buClr>
              <a:buSzPts val="1500"/>
              <a:buFont typeface="Lato"/>
              <a:buChar char="●"/>
            </a:pPr>
            <a:r>
              <a:rPr lang="en" sz="1500" dirty="0">
                <a:solidFill>
                  <a:srgbClr val="FFFFFF"/>
                </a:solidFill>
              </a:rPr>
              <a:t>This is a department of council formed to assist with complex building issues </a:t>
            </a:r>
            <a:endParaRPr sz="1500" dirty="0">
              <a:solidFill>
                <a:srgbClr val="FFFFFF"/>
              </a:solidFill>
            </a:endParaRPr>
          </a:p>
          <a:p>
            <a:pPr marL="457200" lvl="0" indent="-323850" algn="l" rtl="0">
              <a:lnSpc>
                <a:spcPct val="115000"/>
              </a:lnSpc>
              <a:spcBef>
                <a:spcPts val="0"/>
              </a:spcBef>
              <a:spcAft>
                <a:spcPts val="0"/>
              </a:spcAft>
              <a:buClr>
                <a:srgbClr val="FFFFFF"/>
              </a:buClr>
              <a:buSzPts val="1500"/>
              <a:buFont typeface="Lato"/>
              <a:buChar char="●"/>
            </a:pPr>
            <a:r>
              <a:rPr lang="en" sz="1500" dirty="0">
                <a:solidFill>
                  <a:srgbClr val="FFFFFF"/>
                </a:solidFill>
              </a:rPr>
              <a:t>Group of volunteers who have assisted in strategic decision-making and discussions guiding congregations through important facility-related challenges</a:t>
            </a:r>
            <a:endParaRPr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Video</a:t>
            </a:r>
            <a:endParaRPr dirty="0"/>
          </a:p>
        </p:txBody>
      </p:sp>
      <p:pic>
        <p:nvPicPr>
          <p:cNvPr id="102" name="Google Shape;102;p18" title="The Mission and Ministry Budget - Making Mission Possible.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p:nvPr/>
        </p:nvSpPr>
        <p:spPr>
          <a:xfrm>
            <a:off x="0" y="0"/>
            <a:ext cx="3186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108" name="Google Shape;108;p19"/>
          <p:cNvSpPr txBox="1"/>
          <p:nvPr/>
        </p:nvSpPr>
        <p:spPr>
          <a:xfrm>
            <a:off x="0" y="2221500"/>
            <a:ext cx="3126300" cy="7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Raleway"/>
                <a:ea typeface="Raleway"/>
                <a:cs typeface="Raleway"/>
                <a:sym typeface="Raleway"/>
              </a:rPr>
              <a:t>Income</a:t>
            </a:r>
            <a:endParaRPr sz="1800" dirty="0">
              <a:solidFill>
                <a:srgbClr val="FFFFFF"/>
              </a:solidFill>
              <a:latin typeface="Lato"/>
              <a:ea typeface="Lato"/>
              <a:cs typeface="Lato"/>
              <a:sym typeface="Lato"/>
            </a:endParaRPr>
          </a:p>
        </p:txBody>
      </p:sp>
      <p:pic>
        <p:nvPicPr>
          <p:cNvPr id="109" name="Google Shape;109;p19"/>
          <p:cNvPicPr preferRelativeResize="0"/>
          <p:nvPr/>
        </p:nvPicPr>
        <p:blipFill>
          <a:blip r:embed="rId3">
            <a:alphaModFix/>
          </a:blip>
          <a:stretch>
            <a:fillRect/>
          </a:stretch>
        </p:blipFill>
        <p:spPr>
          <a:xfrm>
            <a:off x="3278575" y="0"/>
            <a:ext cx="5134266" cy="5143501"/>
          </a:xfrm>
          <a:prstGeom prst="rect">
            <a:avLst/>
          </a:prstGeom>
          <a:noFill/>
          <a:ln>
            <a:noFill/>
          </a:ln>
        </p:spPr>
      </p:pic>
      <p:sp>
        <p:nvSpPr>
          <p:cNvPr id="110" name="Google Shape;110;p19"/>
          <p:cNvSpPr txBox="1"/>
          <p:nvPr/>
        </p:nvSpPr>
        <p:spPr>
          <a:xfrm>
            <a:off x="3719238" y="2655688"/>
            <a:ext cx="2071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Fair Share Apportionment</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$5,201,441</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74%</a:t>
            </a:r>
            <a:endParaRPr sz="1600" dirty="0">
              <a:solidFill>
                <a:srgbClr val="FFFFFF"/>
              </a:solidFill>
              <a:latin typeface="Lato"/>
              <a:ea typeface="Lato"/>
              <a:cs typeface="Lato"/>
              <a:sym typeface="Lato"/>
            </a:endParaRPr>
          </a:p>
        </p:txBody>
      </p:sp>
      <p:sp>
        <p:nvSpPr>
          <p:cNvPr id="111" name="Google Shape;111;p19"/>
          <p:cNvSpPr txBox="1"/>
          <p:nvPr/>
        </p:nvSpPr>
        <p:spPr>
          <a:xfrm>
            <a:off x="5903625" y="754413"/>
            <a:ext cx="2071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Endowment</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Funding</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$1,080,360</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15%</a:t>
            </a:r>
            <a:endParaRPr sz="1600" dirty="0">
              <a:solidFill>
                <a:srgbClr val="FFFFFF"/>
              </a:solidFill>
              <a:latin typeface="Lato"/>
              <a:ea typeface="Lato"/>
              <a:cs typeface="Lato"/>
              <a:sym typeface="Lato"/>
            </a:endParaRPr>
          </a:p>
        </p:txBody>
      </p:sp>
      <p:sp>
        <p:nvSpPr>
          <p:cNvPr id="112" name="Google Shape;112;p19"/>
          <p:cNvSpPr txBox="1"/>
          <p:nvPr/>
        </p:nvSpPr>
        <p:spPr>
          <a:xfrm>
            <a:off x="7888800" y="256325"/>
            <a:ext cx="1309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Program </a:t>
            </a:r>
            <a:br>
              <a:rPr lang="en" sz="1600">
                <a:solidFill>
                  <a:schemeClr val="dk2"/>
                </a:solidFill>
                <a:latin typeface="Lato"/>
                <a:ea typeface="Lato"/>
                <a:cs typeface="Lato"/>
                <a:sym typeface="Lato"/>
              </a:rPr>
            </a:br>
            <a:r>
              <a:rPr lang="en" sz="1600">
                <a:solidFill>
                  <a:schemeClr val="dk2"/>
                </a:solidFill>
                <a:latin typeface="Lato"/>
                <a:ea typeface="Lato"/>
                <a:cs typeface="Lato"/>
                <a:sym typeface="Lato"/>
              </a:rPr>
              <a:t>Revenue</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$206,420</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3%</a:t>
            </a:r>
            <a:endParaRPr sz="1600" dirty="0">
              <a:solidFill>
                <a:schemeClr val="dk2"/>
              </a:solidFill>
              <a:latin typeface="Lato"/>
              <a:ea typeface="Lato"/>
              <a:cs typeface="Lato"/>
              <a:sym typeface="Lato"/>
            </a:endParaRPr>
          </a:p>
        </p:txBody>
      </p:sp>
      <p:sp>
        <p:nvSpPr>
          <p:cNvPr id="113" name="Google Shape;113;p19"/>
          <p:cNvSpPr txBox="1"/>
          <p:nvPr/>
        </p:nvSpPr>
        <p:spPr>
          <a:xfrm>
            <a:off x="7975125" y="3814825"/>
            <a:ext cx="11976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Restricted </a:t>
            </a:r>
            <a:br>
              <a:rPr lang="en" sz="1600">
                <a:solidFill>
                  <a:schemeClr val="dk2"/>
                </a:solidFill>
                <a:latin typeface="Lato"/>
                <a:ea typeface="Lato"/>
                <a:cs typeface="Lato"/>
                <a:sym typeface="Lato"/>
              </a:rPr>
            </a:br>
            <a:r>
              <a:rPr lang="en" sz="1600">
                <a:solidFill>
                  <a:schemeClr val="dk2"/>
                </a:solidFill>
                <a:latin typeface="Lato"/>
                <a:ea typeface="Lato"/>
                <a:cs typeface="Lato"/>
                <a:sym typeface="Lato"/>
              </a:rPr>
              <a:t>Reserves</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$538,389</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8%</a:t>
            </a:r>
            <a:endParaRPr sz="1600" dirty="0">
              <a:solidFill>
                <a:schemeClr val="dk2"/>
              </a:solidFill>
              <a:latin typeface="Lato"/>
              <a:ea typeface="Lato"/>
              <a:cs typeface="Lato"/>
              <a:sym typeface="Lato"/>
            </a:endParaRPr>
          </a:p>
        </p:txBody>
      </p:sp>
      <p:cxnSp>
        <p:nvCxnSpPr>
          <p:cNvPr id="114" name="Google Shape;114;p19"/>
          <p:cNvCxnSpPr/>
          <p:nvPr/>
        </p:nvCxnSpPr>
        <p:spPr>
          <a:xfrm>
            <a:off x="6047400" y="216900"/>
            <a:ext cx="2051400" cy="540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19"/>
          <p:cNvCxnSpPr>
            <a:endCxn id="113" idx="0"/>
          </p:cNvCxnSpPr>
          <p:nvPr/>
        </p:nvCxnSpPr>
        <p:spPr>
          <a:xfrm>
            <a:off x="8189025" y="2198125"/>
            <a:ext cx="384900" cy="1616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p:nvPr/>
        </p:nvSpPr>
        <p:spPr>
          <a:xfrm>
            <a:off x="0" y="0"/>
            <a:ext cx="3186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121" name="Google Shape;121;p20"/>
          <p:cNvSpPr txBox="1"/>
          <p:nvPr/>
        </p:nvSpPr>
        <p:spPr>
          <a:xfrm>
            <a:off x="0" y="1955200"/>
            <a:ext cx="3186000" cy="7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Raleway"/>
                <a:ea typeface="Raleway"/>
                <a:cs typeface="Raleway"/>
                <a:sym typeface="Raleway"/>
              </a:rPr>
              <a:t>Endowment Funds</a:t>
            </a:r>
            <a:endParaRPr sz="1800" dirty="0">
              <a:solidFill>
                <a:srgbClr val="FFFFFF"/>
              </a:solidFill>
              <a:latin typeface="Lato"/>
              <a:ea typeface="Lato"/>
              <a:cs typeface="Lato"/>
              <a:sym typeface="Lato"/>
            </a:endParaRPr>
          </a:p>
        </p:txBody>
      </p:sp>
      <p:pic>
        <p:nvPicPr>
          <p:cNvPr id="122" name="Google Shape;122;p20"/>
          <p:cNvPicPr preferRelativeResize="0"/>
          <p:nvPr/>
        </p:nvPicPr>
        <p:blipFill rotWithShape="1">
          <a:blip r:embed="rId3">
            <a:alphaModFix/>
          </a:blip>
          <a:srcRect t="49" b="39"/>
          <a:stretch/>
        </p:blipFill>
        <p:spPr>
          <a:xfrm>
            <a:off x="3278575" y="0"/>
            <a:ext cx="5134265" cy="5143501"/>
          </a:xfrm>
          <a:prstGeom prst="rect">
            <a:avLst/>
          </a:prstGeom>
          <a:noFill/>
          <a:ln>
            <a:noFill/>
          </a:ln>
        </p:spPr>
      </p:pic>
      <p:sp>
        <p:nvSpPr>
          <p:cNvPr id="123" name="Google Shape;123;p20"/>
          <p:cNvSpPr txBox="1"/>
          <p:nvPr/>
        </p:nvSpPr>
        <p:spPr>
          <a:xfrm>
            <a:off x="3573788" y="2041338"/>
            <a:ext cx="2071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Collaboration &amp; New Communities</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$810,000</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50%</a:t>
            </a:r>
            <a:endParaRPr sz="1600" dirty="0">
              <a:solidFill>
                <a:srgbClr val="FFFFFF"/>
              </a:solidFill>
              <a:latin typeface="Lato"/>
              <a:ea typeface="Lato"/>
              <a:cs typeface="Lato"/>
              <a:sym typeface="Lato"/>
            </a:endParaRPr>
          </a:p>
        </p:txBody>
      </p:sp>
      <p:sp>
        <p:nvSpPr>
          <p:cNvPr id="124" name="Google Shape;124;p20"/>
          <p:cNvSpPr txBox="1"/>
          <p:nvPr/>
        </p:nvSpPr>
        <p:spPr>
          <a:xfrm>
            <a:off x="5677200" y="488088"/>
            <a:ext cx="20715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Racial Reckoning, Justice &amp; Healing Education</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$264,084</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16%</a:t>
            </a:r>
            <a:endParaRPr sz="1600" dirty="0">
              <a:solidFill>
                <a:srgbClr val="FFFFFF"/>
              </a:solidFill>
              <a:latin typeface="Lato"/>
              <a:ea typeface="Lato"/>
              <a:cs typeface="Lato"/>
              <a:sym typeface="Lato"/>
            </a:endParaRPr>
          </a:p>
        </p:txBody>
      </p:sp>
      <p:sp>
        <p:nvSpPr>
          <p:cNvPr id="125" name="Google Shape;125;p20"/>
          <p:cNvSpPr txBox="1"/>
          <p:nvPr/>
        </p:nvSpPr>
        <p:spPr>
          <a:xfrm>
            <a:off x="7888700" y="153950"/>
            <a:ext cx="12552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Group Insurance Reserves</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$179,000</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11%</a:t>
            </a:r>
            <a:endParaRPr sz="1600" dirty="0">
              <a:solidFill>
                <a:schemeClr val="dk2"/>
              </a:solidFill>
              <a:latin typeface="Lato"/>
              <a:ea typeface="Lato"/>
              <a:cs typeface="Lato"/>
              <a:sym typeface="Lato"/>
            </a:endParaRPr>
          </a:p>
        </p:txBody>
      </p:sp>
      <p:sp>
        <p:nvSpPr>
          <p:cNvPr id="126" name="Google Shape;126;p20"/>
          <p:cNvSpPr txBox="1"/>
          <p:nvPr/>
        </p:nvSpPr>
        <p:spPr>
          <a:xfrm>
            <a:off x="6261350" y="2961950"/>
            <a:ext cx="17142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Lato"/>
                <a:ea typeface="Lato"/>
                <a:cs typeface="Lato"/>
                <a:sym typeface="Lato"/>
              </a:rPr>
              <a:t>Building Reserves</a:t>
            </a:r>
            <a:endParaRPr sz="1800" dirty="0">
              <a:solidFill>
                <a:schemeClr val="lt1"/>
              </a:solidFill>
              <a:latin typeface="Lato"/>
              <a:ea typeface="Lato"/>
              <a:cs typeface="Lato"/>
              <a:sym typeface="Lato"/>
            </a:endParaRPr>
          </a:p>
          <a:p>
            <a:pPr marL="0" lvl="0" indent="0" algn="ctr" rtl="0">
              <a:spcBef>
                <a:spcPts val="0"/>
              </a:spcBef>
              <a:spcAft>
                <a:spcPts val="0"/>
              </a:spcAft>
              <a:buNone/>
            </a:pPr>
            <a:r>
              <a:rPr lang="en" sz="1800">
                <a:solidFill>
                  <a:schemeClr val="lt1"/>
                </a:solidFill>
                <a:latin typeface="Lato"/>
                <a:ea typeface="Lato"/>
                <a:cs typeface="Lato"/>
                <a:sym typeface="Lato"/>
              </a:rPr>
              <a:t>$275,165</a:t>
            </a:r>
            <a:endParaRPr sz="1800" dirty="0">
              <a:solidFill>
                <a:schemeClr val="lt1"/>
              </a:solidFill>
              <a:latin typeface="Lato"/>
              <a:ea typeface="Lato"/>
              <a:cs typeface="Lato"/>
              <a:sym typeface="Lato"/>
            </a:endParaRPr>
          </a:p>
          <a:p>
            <a:pPr marL="0" lvl="0" indent="0" algn="ctr" rtl="0">
              <a:spcBef>
                <a:spcPts val="0"/>
              </a:spcBef>
              <a:spcAft>
                <a:spcPts val="0"/>
              </a:spcAft>
              <a:buNone/>
            </a:pPr>
            <a:r>
              <a:rPr lang="en" sz="1800">
                <a:solidFill>
                  <a:schemeClr val="lt1"/>
                </a:solidFill>
                <a:latin typeface="Lato"/>
                <a:ea typeface="Lato"/>
                <a:cs typeface="Lato"/>
                <a:sym typeface="Lato"/>
              </a:rPr>
              <a:t>17%</a:t>
            </a:r>
            <a:endParaRPr sz="1800" dirty="0">
              <a:solidFill>
                <a:schemeClr val="lt1"/>
              </a:solidFill>
              <a:latin typeface="Lato"/>
              <a:ea typeface="Lato"/>
              <a:cs typeface="Lato"/>
              <a:sym typeface="Lato"/>
            </a:endParaRPr>
          </a:p>
        </p:txBody>
      </p:sp>
      <p:cxnSp>
        <p:nvCxnSpPr>
          <p:cNvPr id="127" name="Google Shape;127;p20"/>
          <p:cNvCxnSpPr/>
          <p:nvPr/>
        </p:nvCxnSpPr>
        <p:spPr>
          <a:xfrm rot="10800000" flipH="1">
            <a:off x="7998775" y="1537750"/>
            <a:ext cx="460500" cy="510300"/>
          </a:xfrm>
          <a:prstGeom prst="straightConnector1">
            <a:avLst/>
          </a:prstGeom>
          <a:noFill/>
          <a:ln w="9525" cap="flat" cmpd="sng">
            <a:solidFill>
              <a:srgbClr val="000000"/>
            </a:solidFill>
            <a:prstDash val="solid"/>
            <a:round/>
            <a:headEnd type="none" w="med" len="med"/>
            <a:tailEnd type="none" w="med" len="med"/>
          </a:ln>
        </p:spPr>
      </p:cxnSp>
      <p:sp>
        <p:nvSpPr>
          <p:cNvPr id="128" name="Google Shape;128;p20"/>
          <p:cNvSpPr txBox="1"/>
          <p:nvPr/>
        </p:nvSpPr>
        <p:spPr>
          <a:xfrm>
            <a:off x="7821000" y="4022750"/>
            <a:ext cx="13230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Educational</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Endowment</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$90,500</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6%</a:t>
            </a:r>
            <a:endParaRPr sz="1600" dirty="0">
              <a:solidFill>
                <a:schemeClr val="dk2"/>
              </a:solidFill>
              <a:latin typeface="Lato"/>
              <a:ea typeface="Lato"/>
              <a:cs typeface="Lato"/>
              <a:sym typeface="Lato"/>
            </a:endParaRPr>
          </a:p>
        </p:txBody>
      </p:sp>
      <p:cxnSp>
        <p:nvCxnSpPr>
          <p:cNvPr id="129" name="Google Shape;129;p20"/>
          <p:cNvCxnSpPr>
            <a:endCxn id="128" idx="1"/>
          </p:cNvCxnSpPr>
          <p:nvPr/>
        </p:nvCxnSpPr>
        <p:spPr>
          <a:xfrm rot="10800000" flipH="1">
            <a:off x="6267600" y="4553150"/>
            <a:ext cx="1553400" cy="24660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p:nvPr/>
        </p:nvSpPr>
        <p:spPr>
          <a:xfrm>
            <a:off x="0" y="0"/>
            <a:ext cx="31860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Lato"/>
              <a:ea typeface="Lato"/>
              <a:cs typeface="Lato"/>
              <a:sym typeface="Lato"/>
            </a:endParaRPr>
          </a:p>
        </p:txBody>
      </p:sp>
      <p:sp>
        <p:nvSpPr>
          <p:cNvPr id="135" name="Google Shape;135;p21"/>
          <p:cNvSpPr txBox="1"/>
          <p:nvPr/>
        </p:nvSpPr>
        <p:spPr>
          <a:xfrm>
            <a:off x="0" y="1961400"/>
            <a:ext cx="3186000" cy="70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FFFF"/>
                </a:solidFill>
                <a:latin typeface="Raleway"/>
                <a:ea typeface="Raleway"/>
                <a:cs typeface="Raleway"/>
                <a:sym typeface="Raleway"/>
              </a:rPr>
              <a:t>Expenses</a:t>
            </a:r>
            <a:endParaRPr sz="3600" b="1" dirty="0">
              <a:solidFill>
                <a:srgbClr val="FFFFFF"/>
              </a:solidFill>
              <a:latin typeface="Raleway"/>
              <a:ea typeface="Raleway"/>
              <a:cs typeface="Raleway"/>
              <a:sym typeface="Raleway"/>
            </a:endParaRPr>
          </a:p>
          <a:p>
            <a:pPr marL="0" lvl="0" indent="0" algn="ctr" rtl="0">
              <a:spcBef>
                <a:spcPts val="0"/>
              </a:spcBef>
              <a:spcAft>
                <a:spcPts val="0"/>
              </a:spcAft>
              <a:buNone/>
            </a:pPr>
            <a:endParaRPr sz="2400" b="1" dirty="0">
              <a:solidFill>
                <a:srgbClr val="FFFFFF"/>
              </a:solidFill>
              <a:latin typeface="Raleway"/>
              <a:ea typeface="Raleway"/>
              <a:cs typeface="Raleway"/>
              <a:sym typeface="Raleway"/>
            </a:endParaRPr>
          </a:p>
          <a:p>
            <a:pPr marL="0" lvl="0" indent="0" algn="ctr" rtl="0">
              <a:spcBef>
                <a:spcPts val="0"/>
              </a:spcBef>
              <a:spcAft>
                <a:spcPts val="0"/>
              </a:spcAft>
              <a:buNone/>
            </a:pPr>
            <a:r>
              <a:rPr lang="en" sz="2400" b="1">
                <a:solidFill>
                  <a:srgbClr val="FFFFFF"/>
                </a:solidFill>
                <a:latin typeface="Raleway"/>
                <a:ea typeface="Raleway"/>
                <a:cs typeface="Raleway"/>
                <a:sym typeface="Raleway"/>
              </a:rPr>
              <a:t>(Gross; before netting reserve and endowment funds)</a:t>
            </a:r>
            <a:endParaRPr sz="2400" b="1" dirty="0">
              <a:solidFill>
                <a:srgbClr val="FFFFFF"/>
              </a:solidFill>
              <a:latin typeface="Raleway"/>
              <a:ea typeface="Raleway"/>
              <a:cs typeface="Raleway"/>
              <a:sym typeface="Raleway"/>
            </a:endParaRPr>
          </a:p>
        </p:txBody>
      </p:sp>
      <p:pic>
        <p:nvPicPr>
          <p:cNvPr id="136" name="Google Shape;136;p21"/>
          <p:cNvPicPr preferRelativeResize="0"/>
          <p:nvPr/>
        </p:nvPicPr>
        <p:blipFill rotWithShape="1">
          <a:blip r:embed="rId3">
            <a:alphaModFix/>
          </a:blip>
          <a:srcRect l="89" r="89"/>
          <a:stretch/>
        </p:blipFill>
        <p:spPr>
          <a:xfrm>
            <a:off x="3888175" y="0"/>
            <a:ext cx="5134264" cy="5143502"/>
          </a:xfrm>
          <a:prstGeom prst="rect">
            <a:avLst/>
          </a:prstGeom>
          <a:noFill/>
          <a:ln>
            <a:noFill/>
          </a:ln>
        </p:spPr>
      </p:pic>
      <p:sp>
        <p:nvSpPr>
          <p:cNvPr id="137" name="Google Shape;137;p21"/>
          <p:cNvSpPr txBox="1"/>
          <p:nvPr/>
        </p:nvSpPr>
        <p:spPr>
          <a:xfrm>
            <a:off x="4766248" y="3252100"/>
            <a:ext cx="17142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Congregational Support</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$1,892,507</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27%</a:t>
            </a:r>
            <a:endParaRPr sz="1600" dirty="0">
              <a:solidFill>
                <a:srgbClr val="FFFFFF"/>
              </a:solidFill>
              <a:latin typeface="Lato"/>
              <a:ea typeface="Lato"/>
              <a:cs typeface="Lato"/>
              <a:sym typeface="Lato"/>
            </a:endParaRPr>
          </a:p>
        </p:txBody>
      </p:sp>
      <p:sp>
        <p:nvSpPr>
          <p:cNvPr id="138" name="Google Shape;138;p21"/>
          <p:cNvSpPr txBox="1"/>
          <p:nvPr/>
        </p:nvSpPr>
        <p:spPr>
          <a:xfrm>
            <a:off x="6416875" y="476950"/>
            <a:ext cx="15534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FFFFFF"/>
                </a:solidFill>
                <a:latin typeface="Lato"/>
                <a:ea typeface="Lato"/>
                <a:cs typeface="Lato"/>
                <a:sym typeface="Lato"/>
              </a:rPr>
              <a:t>Oversight</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$839,966</a:t>
            </a:r>
            <a:endParaRPr sz="1600" dirty="0">
              <a:solidFill>
                <a:srgbClr val="FFFFFF"/>
              </a:solidFill>
              <a:latin typeface="Lato"/>
              <a:ea typeface="Lato"/>
              <a:cs typeface="Lato"/>
              <a:sym typeface="Lato"/>
            </a:endParaRPr>
          </a:p>
          <a:p>
            <a:pPr marL="0" lvl="0" indent="0" algn="ctr" rtl="0">
              <a:spcBef>
                <a:spcPts val="0"/>
              </a:spcBef>
              <a:spcAft>
                <a:spcPts val="0"/>
              </a:spcAft>
              <a:buNone/>
            </a:pPr>
            <a:r>
              <a:rPr lang="en" sz="1600">
                <a:solidFill>
                  <a:srgbClr val="FFFFFF"/>
                </a:solidFill>
                <a:latin typeface="Lato"/>
                <a:ea typeface="Lato"/>
                <a:cs typeface="Lato"/>
                <a:sym typeface="Lato"/>
              </a:rPr>
              <a:t>12%</a:t>
            </a:r>
            <a:endParaRPr sz="1600" dirty="0">
              <a:solidFill>
                <a:srgbClr val="FFFFFF"/>
              </a:solidFill>
              <a:latin typeface="Lato"/>
              <a:ea typeface="Lato"/>
              <a:cs typeface="Lato"/>
              <a:sym typeface="Lato"/>
            </a:endParaRPr>
          </a:p>
          <a:p>
            <a:pPr marL="0" lvl="0" indent="0" algn="ctr" rtl="0">
              <a:spcBef>
                <a:spcPts val="0"/>
              </a:spcBef>
              <a:spcAft>
                <a:spcPts val="0"/>
              </a:spcAft>
              <a:buNone/>
            </a:pPr>
            <a:endParaRPr sz="1600" dirty="0">
              <a:solidFill>
                <a:srgbClr val="FFFFFF"/>
              </a:solidFill>
              <a:latin typeface="Lato"/>
              <a:ea typeface="Lato"/>
              <a:cs typeface="Lato"/>
              <a:sym typeface="Lato"/>
            </a:endParaRPr>
          </a:p>
        </p:txBody>
      </p:sp>
      <p:sp>
        <p:nvSpPr>
          <p:cNvPr id="139" name="Google Shape;139;p21"/>
          <p:cNvSpPr txBox="1"/>
          <p:nvPr/>
        </p:nvSpPr>
        <p:spPr>
          <a:xfrm>
            <a:off x="7233100" y="1781100"/>
            <a:ext cx="1553400" cy="8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ato"/>
                <a:ea typeface="Lato"/>
                <a:cs typeface="Lato"/>
                <a:sym typeface="Lato"/>
              </a:rPr>
              <a:t>Governance</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$1,251,466</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18%</a:t>
            </a:r>
            <a:endParaRPr sz="1600" dirty="0">
              <a:solidFill>
                <a:schemeClr val="lt1"/>
              </a:solidFill>
              <a:latin typeface="Lato"/>
              <a:ea typeface="Lato"/>
              <a:cs typeface="Lato"/>
              <a:sym typeface="Lato"/>
            </a:endParaRPr>
          </a:p>
        </p:txBody>
      </p:sp>
      <p:sp>
        <p:nvSpPr>
          <p:cNvPr id="140" name="Google Shape;140;p21"/>
          <p:cNvSpPr txBox="1"/>
          <p:nvPr/>
        </p:nvSpPr>
        <p:spPr>
          <a:xfrm>
            <a:off x="6796800" y="3252100"/>
            <a:ext cx="1714200" cy="8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ato"/>
                <a:ea typeface="Lato"/>
                <a:cs typeface="Lato"/>
                <a:sym typeface="Lato"/>
              </a:rPr>
              <a:t>Administration</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$1,153,830</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16%</a:t>
            </a:r>
            <a:endParaRPr sz="1600" dirty="0">
              <a:solidFill>
                <a:schemeClr val="lt1"/>
              </a:solidFill>
              <a:latin typeface="Lato"/>
              <a:ea typeface="Lato"/>
              <a:cs typeface="Lato"/>
              <a:sym typeface="Lato"/>
            </a:endParaRPr>
          </a:p>
        </p:txBody>
      </p:sp>
      <p:sp>
        <p:nvSpPr>
          <p:cNvPr id="141" name="Google Shape;141;p21"/>
          <p:cNvSpPr txBox="1"/>
          <p:nvPr/>
        </p:nvSpPr>
        <p:spPr>
          <a:xfrm>
            <a:off x="4433550" y="1457675"/>
            <a:ext cx="1323000" cy="88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Lato"/>
                <a:ea typeface="Lato"/>
                <a:cs typeface="Lato"/>
                <a:sym typeface="Lato"/>
              </a:rPr>
              <a:t>Formation</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$1,321,705</a:t>
            </a:r>
            <a:endParaRPr sz="1600" dirty="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19%</a:t>
            </a:r>
            <a:endParaRPr sz="1600" dirty="0">
              <a:solidFill>
                <a:schemeClr val="lt1"/>
              </a:solidFill>
              <a:latin typeface="Lato"/>
              <a:ea typeface="Lato"/>
              <a:cs typeface="Lato"/>
              <a:sym typeface="Lato"/>
            </a:endParaRPr>
          </a:p>
        </p:txBody>
      </p:sp>
      <p:sp>
        <p:nvSpPr>
          <p:cNvPr id="142" name="Google Shape;142;p21"/>
          <p:cNvSpPr txBox="1"/>
          <p:nvPr/>
        </p:nvSpPr>
        <p:spPr>
          <a:xfrm>
            <a:off x="3186000" y="126700"/>
            <a:ext cx="1520700" cy="10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ato"/>
                <a:ea typeface="Lato"/>
                <a:cs typeface="Lato"/>
                <a:sym typeface="Lato"/>
              </a:rPr>
              <a:t>Missional Collaboratives</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$567,136</a:t>
            </a:r>
            <a:endParaRPr sz="1600" dirty="0">
              <a:solidFill>
                <a:schemeClr val="dk2"/>
              </a:solidFill>
              <a:latin typeface="Lato"/>
              <a:ea typeface="Lato"/>
              <a:cs typeface="Lato"/>
              <a:sym typeface="Lato"/>
            </a:endParaRPr>
          </a:p>
          <a:p>
            <a:pPr marL="0" lvl="0" indent="0" algn="ctr" rtl="0">
              <a:spcBef>
                <a:spcPts val="0"/>
              </a:spcBef>
              <a:spcAft>
                <a:spcPts val="0"/>
              </a:spcAft>
              <a:buNone/>
            </a:pPr>
            <a:r>
              <a:rPr lang="en" sz="1600">
                <a:solidFill>
                  <a:schemeClr val="dk2"/>
                </a:solidFill>
                <a:latin typeface="Lato"/>
                <a:ea typeface="Lato"/>
                <a:cs typeface="Lato"/>
                <a:sym typeface="Lato"/>
              </a:rPr>
              <a:t>8%</a:t>
            </a:r>
            <a:endParaRPr sz="1600" dirty="0">
              <a:solidFill>
                <a:schemeClr val="dk2"/>
              </a:solidFill>
              <a:latin typeface="Lato"/>
              <a:ea typeface="Lato"/>
              <a:cs typeface="Lato"/>
              <a:sym typeface="Lato"/>
            </a:endParaRPr>
          </a:p>
        </p:txBody>
      </p:sp>
      <p:cxnSp>
        <p:nvCxnSpPr>
          <p:cNvPr id="143" name="Google Shape;143;p21"/>
          <p:cNvCxnSpPr>
            <a:stCxn id="142" idx="3"/>
          </p:cNvCxnSpPr>
          <p:nvPr/>
        </p:nvCxnSpPr>
        <p:spPr>
          <a:xfrm rot="10800000" flipH="1">
            <a:off x="4706700" y="277000"/>
            <a:ext cx="1140600" cy="3801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2647</TotalTime>
  <Words>2907</Words>
  <Application>Microsoft Office PowerPoint</Application>
  <PresentationFormat>On-screen Show (16:9)</PresentationFormat>
  <Paragraphs>228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Nunito</vt:lpstr>
      <vt:lpstr>Lato</vt:lpstr>
      <vt:lpstr>Raleway</vt:lpstr>
      <vt:lpstr>Swiss</vt:lpstr>
      <vt:lpstr>Proposed 2025 Mission &amp; Ministry Budget</vt:lpstr>
      <vt:lpstr>Find the budget at episdionc.org/annual-convention.</vt:lpstr>
      <vt:lpstr>Supporting Congregational Vitality</vt:lpstr>
      <vt:lpstr>Supporting Congregational Vitality</vt:lpstr>
      <vt:lpstr>Churches Helping Churches - “Tied in Salvation with one another”</vt:lpstr>
      <vt:lpstr>Video</vt:lpstr>
      <vt:lpstr>PowerPoint Presentation</vt:lpstr>
      <vt:lpstr>PowerPoint Presentation</vt:lpstr>
      <vt:lpstr>PowerPoint Presentation</vt:lpstr>
      <vt:lpstr>PowerPoint Presentation</vt:lpstr>
      <vt:lpstr>Supporting Congregational Vitality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2025 Mission &amp; Ministry Budget</dc:title>
  <dc:creator>MARIA GILLESPIE</dc:creator>
  <cp:lastModifiedBy>Summerlee Walter</cp:lastModifiedBy>
  <cp:revision>9</cp:revision>
  <cp:lastPrinted>2024-10-14T21:42:27Z</cp:lastPrinted>
  <dcterms:modified xsi:type="dcterms:W3CDTF">2024-10-18T18:39:04Z</dcterms:modified>
</cp:coreProperties>
</file>